
<file path=[Content_Types].xml><?xml version="1.0" encoding="utf-8"?>
<Types xmlns="http://schemas.openxmlformats.org/package/2006/content-types">
  <Override PartName="/_rels/.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10.png" ContentType="image/png"/>
  <Override PartName="/ppt/media/image6.png" ContentType="image/png"/>
  <Override PartName="/ppt/media/image9.jpeg" ContentType="image/jpeg"/>
  <Override PartName="/ppt/media/image7.png" ContentType="image/png"/>
  <Override PartName="/ppt/media/image8.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129"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130"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131"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 </a:t>
            </a:r>
            <a:endParaRPr b="0" lang="en-US" sz="1400" spc="-1" strike="noStrike">
              <a:solidFill>
                <a:srgbClr val="000000"/>
              </a:solidFill>
              <a:uFill>
                <a:solidFill>
                  <a:srgbClr val="ffffff"/>
                </a:solidFill>
              </a:uFill>
              <a:latin typeface="Times New Roman"/>
            </a:endParaRPr>
          </a:p>
        </p:txBody>
      </p:sp>
      <p:sp>
        <p:nvSpPr>
          <p:cNvPr id="132" name="PlaceHolder 5"/>
          <p:cNvSpPr>
            <a:spLocks noGrp="1"/>
          </p:cNvSpPr>
          <p:nvPr>
            <p:ph type="sldNum"/>
          </p:nvPr>
        </p:nvSpPr>
        <p:spPr>
          <a:xfrm>
            <a:off x="4399200" y="9555480"/>
            <a:ext cx="3372840" cy="502560"/>
          </a:xfrm>
          <a:prstGeom prst="rect">
            <a:avLst/>
          </a:prstGeom>
        </p:spPr>
        <p:txBody>
          <a:bodyPr lIns="0" rIns="0" tIns="0" bIns="0" anchor="b"/>
          <a:p>
            <a:pPr algn="r"/>
            <a:fld id="{B5B59922-AE99-4EDE-9C22-454572267B83}" type="slidenum">
              <a:rPr b="0" lang="en-US" sz="1400" spc="-1" strike="noStrike">
                <a:solidFill>
                  <a:srgbClr val="000000"/>
                </a:solidFill>
                <a:uFill>
                  <a:solidFill>
                    <a:srgbClr val="ffffff"/>
                  </a:solidFill>
                </a:uFill>
                <a:latin typeface="Times New Roman"/>
              </a:rPr>
              <a:t>1</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343400"/>
            <a:ext cx="5485320" cy="4113720"/>
          </a:xfrm>
          <a:prstGeom prst="rect">
            <a:avLst/>
          </a:prstGeom>
        </p:spPr>
        <p:txBody>
          <a:bodyPr lIns="0" rIns="0" tIns="91440" bIns="91440"/>
          <a:p>
            <a:pPr marL="216000" indent="-215640">
              <a:lnSpc>
                <a:spcPct val="100000"/>
              </a:lnSpc>
            </a:pPr>
            <a:r>
              <a:rPr b="0" lang="en-US" sz="1100" spc="-1" strike="noStrike">
                <a:solidFill>
                  <a:srgbClr val="000000"/>
                </a:solidFill>
                <a:uFill>
                  <a:solidFill>
                    <a:srgbClr val="ffffff"/>
                  </a:solidFill>
                </a:uFill>
                <a:latin typeface="Arial"/>
              </a:rPr>
              <a:t>Let’s get rid of this page, adding the quote on the cover itself</a:t>
            </a:r>
            <a:endParaRPr b="0" lang="en-US" sz="11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5"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38" name="PlaceHolder 3"/>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pic>
        <p:nvPicPr>
          <p:cNvPr id="39" name="" descr=""/>
          <p:cNvPicPr/>
          <p:nvPr/>
        </p:nvPicPr>
        <p:blipFill>
          <a:blip r:embed="rId2"/>
          <a:stretch/>
        </p:blipFill>
        <p:spPr>
          <a:xfrm>
            <a:off x="2702160" y="1203480"/>
            <a:ext cx="3738600" cy="2982960"/>
          </a:xfrm>
          <a:prstGeom prst="rect">
            <a:avLst/>
          </a:prstGeom>
          <a:ln>
            <a:noFill/>
          </a:ln>
        </p:spPr>
      </p:pic>
      <p:pic>
        <p:nvPicPr>
          <p:cNvPr id="40" name="" descr=""/>
          <p:cNvPicPr/>
          <p:nvPr/>
        </p:nvPicPr>
        <p:blipFill>
          <a:blip r:embed="rId3"/>
          <a:stretch/>
        </p:blipFill>
        <p:spPr>
          <a:xfrm>
            <a:off x="2702160" y="1203480"/>
            <a:ext cx="3738600" cy="29829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3"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4"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2"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5"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7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80"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83" name="PlaceHolder 3"/>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pic>
        <p:nvPicPr>
          <p:cNvPr id="84" name="" descr=""/>
          <p:cNvPicPr/>
          <p:nvPr/>
        </p:nvPicPr>
        <p:blipFill>
          <a:blip r:embed="rId2"/>
          <a:stretch/>
        </p:blipFill>
        <p:spPr>
          <a:xfrm>
            <a:off x="2702160" y="1203480"/>
            <a:ext cx="3738600" cy="2982960"/>
          </a:xfrm>
          <a:prstGeom prst="rect">
            <a:avLst/>
          </a:prstGeom>
          <a:ln>
            <a:noFill/>
          </a:ln>
        </p:spPr>
      </p:pic>
      <p:pic>
        <p:nvPicPr>
          <p:cNvPr id="85" name="" descr=""/>
          <p:cNvPicPr/>
          <p:nvPr/>
        </p:nvPicPr>
        <p:blipFill>
          <a:blip r:embed="rId3"/>
          <a:stretch/>
        </p:blipFill>
        <p:spPr>
          <a:xfrm>
            <a:off x="2702160" y="1203480"/>
            <a:ext cx="3738600" cy="298296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5" name="PlaceHolder 2"/>
          <p:cNvSpPr>
            <a:spLocks noGrp="1"/>
          </p:cNvSpPr>
          <p:nvPr>
            <p:ph type="subTitle"/>
          </p:nvPr>
        </p:nvSpPr>
        <p:spPr>
          <a:xfrm>
            <a:off x="457200" y="1203480"/>
            <a:ext cx="8229240" cy="2982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0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1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1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1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22" name="PlaceHolder 5"/>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pic>
        <p:nvPicPr>
          <p:cNvPr id="126" name="" descr=""/>
          <p:cNvPicPr/>
          <p:nvPr/>
        </p:nvPicPr>
        <p:blipFill>
          <a:blip r:embed="rId2"/>
          <a:stretch/>
        </p:blipFill>
        <p:spPr>
          <a:xfrm>
            <a:off x="2702160" y="1203480"/>
            <a:ext cx="3738600" cy="2982960"/>
          </a:xfrm>
          <a:prstGeom prst="rect">
            <a:avLst/>
          </a:prstGeom>
          <a:ln>
            <a:noFill/>
          </a:ln>
        </p:spPr>
      </p:pic>
      <p:pic>
        <p:nvPicPr>
          <p:cNvPr id="127" name="" descr=""/>
          <p:cNvPicPr/>
          <p:nvPr/>
        </p:nvPicPr>
        <p:blipFill>
          <a:blip r:embed="rId3"/>
          <a:stretch/>
        </p:blipFill>
        <p:spPr>
          <a:xfrm>
            <a:off x="2702160" y="1203480"/>
            <a:ext cx="3738600" cy="298296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0"/>
            <a:ext cx="8229240" cy="398124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
        <p:nvSpPr>
          <p:cNvPr id="2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rot="10800000">
            <a:off x="2648520" y="211680"/>
            <a:ext cx="749160" cy="69840"/>
          </a:xfrm>
          <a:prstGeom prst="rect">
            <a:avLst/>
          </a:prstGeom>
          <a:solidFill>
            <a:srgbClr val="cc0000"/>
          </a:solidFill>
          <a:ln>
            <a:noFill/>
          </a:ln>
        </p:spPr>
        <p:style>
          <a:lnRef idx="0"/>
          <a:fillRef idx="0"/>
          <a:effectRef idx="0"/>
          <a:fontRef idx="minor"/>
        </p:style>
      </p:sp>
      <p:sp>
        <p:nvSpPr>
          <p:cNvPr id="1" name="CustomShape 2"/>
          <p:cNvSpPr/>
          <p:nvPr/>
        </p:nvSpPr>
        <p:spPr>
          <a:xfrm rot="10800000">
            <a:off x="9143280" y="5309640"/>
            <a:ext cx="3047040" cy="82440"/>
          </a:xfrm>
          <a:prstGeom prst="rect">
            <a:avLst/>
          </a:prstGeom>
          <a:solidFill>
            <a:srgbClr val="f58220"/>
          </a:solidFill>
          <a:ln>
            <a:noFill/>
          </a:ln>
        </p:spPr>
        <p:style>
          <a:lnRef idx="0"/>
          <a:fillRef idx="0"/>
          <a:effectRef idx="0"/>
          <a:fontRef idx="minor"/>
        </p:style>
      </p:sp>
      <p:sp>
        <p:nvSpPr>
          <p:cNvPr id="2" name="CustomShape 3"/>
          <p:cNvSpPr/>
          <p:nvPr/>
        </p:nvSpPr>
        <p:spPr>
          <a:xfrm rot="10800000">
            <a:off x="12191040" y="5309640"/>
            <a:ext cx="3047040" cy="82440"/>
          </a:xfrm>
          <a:prstGeom prst="rect">
            <a:avLst/>
          </a:prstGeom>
          <a:solidFill>
            <a:srgbClr val="f15b22"/>
          </a:solidFill>
          <a:ln>
            <a:noFill/>
          </a:ln>
        </p:spPr>
        <p:style>
          <a:lnRef idx="0"/>
          <a:fillRef idx="0"/>
          <a:effectRef idx="0"/>
          <a:fontRef idx="minor"/>
        </p:style>
      </p:sp>
      <p:sp>
        <p:nvSpPr>
          <p:cNvPr id="3" name="CustomShape 4"/>
          <p:cNvSpPr/>
          <p:nvPr/>
        </p:nvSpPr>
        <p:spPr>
          <a:xfrm rot="10800000">
            <a:off x="15239160" y="5309640"/>
            <a:ext cx="3047040" cy="82440"/>
          </a:xfrm>
          <a:prstGeom prst="rect">
            <a:avLst/>
          </a:prstGeom>
          <a:solidFill>
            <a:srgbClr val="981c1f"/>
          </a:solidFill>
          <a:ln>
            <a:noFill/>
          </a:ln>
        </p:spPr>
        <p:style>
          <a:lnRef idx="0"/>
          <a:fillRef idx="0"/>
          <a:effectRef idx="0"/>
          <a:fontRef idx="minor"/>
        </p:style>
      </p:sp>
      <p:sp>
        <p:nvSpPr>
          <p:cNvPr id="4" name="CustomShape 5"/>
          <p:cNvSpPr/>
          <p:nvPr/>
        </p:nvSpPr>
        <p:spPr>
          <a:xfrm>
            <a:off x="311760" y="0"/>
            <a:ext cx="1216800" cy="131400"/>
          </a:xfrm>
          <a:prstGeom prst="rect">
            <a:avLst/>
          </a:prstGeom>
          <a:solidFill>
            <a:srgbClr val="ffffff"/>
          </a:solidFill>
          <a:ln>
            <a:noFill/>
          </a:ln>
        </p:spPr>
        <p:style>
          <a:lnRef idx="0"/>
          <a:fillRef idx="0"/>
          <a:effectRef idx="0"/>
          <a:fontRef idx="minor"/>
        </p:style>
      </p:sp>
      <p:sp>
        <p:nvSpPr>
          <p:cNvPr id="5" name="PlaceHolder 6"/>
          <p:cNvSpPr>
            <a:spLocks noGrp="1"/>
          </p:cNvSpPr>
          <p:nvPr>
            <p:ph type="title"/>
          </p:nvPr>
        </p:nvSpPr>
        <p:spPr>
          <a:xfrm>
            <a:off x="457200" y="205200"/>
            <a:ext cx="8228520" cy="857880"/>
          </a:xfrm>
          <a:prstGeom prst="rect">
            <a:avLst/>
          </a:prstGeom>
        </p:spPr>
        <p:txBody>
          <a:bodyPr lIns="0" rIns="0" tIns="0" bIns="0" anchor="ctr"/>
          <a:p>
            <a:r>
              <a:rPr b="0" lang="en-US" sz="1800" spc="-1" strike="noStrike">
                <a:solidFill>
                  <a:srgbClr val="000000"/>
                </a:solidFill>
                <a:uFill>
                  <a:solidFill>
                    <a:srgbClr val="ffffff"/>
                  </a:solidFill>
                </a:uFill>
                <a:latin typeface="Arial"/>
              </a:rPr>
              <a:t>Click to edit the title text format</a:t>
            </a:r>
            <a:endParaRPr b="0" lang="en-US" sz="1800" spc="-1" strike="noStrike">
              <a:solidFill>
                <a:srgbClr val="000000"/>
              </a:solidFill>
              <a:uFill>
                <a:solidFill>
                  <a:srgbClr val="ffffff"/>
                </a:solidFill>
              </a:uFill>
              <a:latin typeface="Arial"/>
            </a:endParaRPr>
          </a:p>
        </p:txBody>
      </p:sp>
      <p:sp>
        <p:nvSpPr>
          <p:cNvPr id="6" name="PlaceHolder 7"/>
          <p:cNvSpPr>
            <a:spLocks noGrp="1"/>
          </p:cNvSpPr>
          <p:nvPr>
            <p:ph type="body"/>
          </p:nvPr>
        </p:nvSpPr>
        <p:spPr>
          <a:xfrm>
            <a:off x="457200" y="1203480"/>
            <a:ext cx="8228520" cy="2982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CustomShape 1"/>
          <p:cNvSpPr/>
          <p:nvPr/>
        </p:nvSpPr>
        <p:spPr>
          <a:xfrm rot="10800000">
            <a:off x="2648520" y="211680"/>
            <a:ext cx="749160" cy="69840"/>
          </a:xfrm>
          <a:prstGeom prst="rect">
            <a:avLst/>
          </a:prstGeom>
          <a:solidFill>
            <a:srgbClr val="cc0000"/>
          </a:solidFill>
          <a:ln>
            <a:noFill/>
          </a:ln>
        </p:spPr>
        <p:style>
          <a:lnRef idx="0"/>
          <a:fillRef idx="0"/>
          <a:effectRef idx="0"/>
          <a:fontRef idx="minor"/>
        </p:style>
      </p:sp>
      <p:sp>
        <p:nvSpPr>
          <p:cNvPr id="42" name="CustomShape 2"/>
          <p:cNvSpPr/>
          <p:nvPr/>
        </p:nvSpPr>
        <p:spPr>
          <a:xfrm rot="10800000">
            <a:off x="9143280" y="5309640"/>
            <a:ext cx="3047040" cy="82440"/>
          </a:xfrm>
          <a:prstGeom prst="rect">
            <a:avLst/>
          </a:prstGeom>
          <a:solidFill>
            <a:srgbClr val="f58220"/>
          </a:solidFill>
          <a:ln>
            <a:noFill/>
          </a:ln>
        </p:spPr>
        <p:style>
          <a:lnRef idx="0"/>
          <a:fillRef idx="0"/>
          <a:effectRef idx="0"/>
          <a:fontRef idx="minor"/>
        </p:style>
      </p:sp>
      <p:sp>
        <p:nvSpPr>
          <p:cNvPr id="43" name="CustomShape 3"/>
          <p:cNvSpPr/>
          <p:nvPr/>
        </p:nvSpPr>
        <p:spPr>
          <a:xfrm rot="10800000">
            <a:off x="12191040" y="5309640"/>
            <a:ext cx="3047040" cy="82440"/>
          </a:xfrm>
          <a:prstGeom prst="rect">
            <a:avLst/>
          </a:prstGeom>
          <a:solidFill>
            <a:srgbClr val="f15b22"/>
          </a:solidFill>
          <a:ln>
            <a:noFill/>
          </a:ln>
        </p:spPr>
        <p:style>
          <a:lnRef idx="0"/>
          <a:fillRef idx="0"/>
          <a:effectRef idx="0"/>
          <a:fontRef idx="minor"/>
        </p:style>
      </p:sp>
      <p:sp>
        <p:nvSpPr>
          <p:cNvPr id="44" name="CustomShape 4"/>
          <p:cNvSpPr/>
          <p:nvPr/>
        </p:nvSpPr>
        <p:spPr>
          <a:xfrm rot="10800000">
            <a:off x="15239160" y="5309640"/>
            <a:ext cx="3047040" cy="82440"/>
          </a:xfrm>
          <a:prstGeom prst="rect">
            <a:avLst/>
          </a:prstGeom>
          <a:solidFill>
            <a:srgbClr val="981c1f"/>
          </a:solidFill>
          <a:ln>
            <a:noFill/>
          </a:ln>
        </p:spPr>
        <p:style>
          <a:lnRef idx="0"/>
          <a:fillRef idx="0"/>
          <a:effectRef idx="0"/>
          <a:fontRef idx="minor"/>
        </p:style>
      </p:sp>
      <p:sp>
        <p:nvSpPr>
          <p:cNvPr id="45" name="CustomShape 5"/>
          <p:cNvSpPr/>
          <p:nvPr/>
        </p:nvSpPr>
        <p:spPr>
          <a:xfrm rot="10800000">
            <a:off x="2648520" y="211680"/>
            <a:ext cx="749160" cy="69840"/>
          </a:xfrm>
          <a:prstGeom prst="rect">
            <a:avLst/>
          </a:prstGeom>
          <a:solidFill>
            <a:srgbClr val="cc0000"/>
          </a:solidFill>
          <a:ln>
            <a:noFill/>
          </a:ln>
        </p:spPr>
        <p:style>
          <a:lnRef idx="0"/>
          <a:fillRef idx="0"/>
          <a:effectRef idx="0"/>
          <a:fontRef idx="minor"/>
        </p:style>
      </p:sp>
      <p:sp>
        <p:nvSpPr>
          <p:cNvPr id="46" name="CustomShape 6"/>
          <p:cNvSpPr/>
          <p:nvPr/>
        </p:nvSpPr>
        <p:spPr>
          <a:xfrm rot="10800000">
            <a:off x="9143280" y="5309640"/>
            <a:ext cx="3047040" cy="82440"/>
          </a:xfrm>
          <a:prstGeom prst="rect">
            <a:avLst/>
          </a:prstGeom>
          <a:solidFill>
            <a:srgbClr val="f58220"/>
          </a:solidFill>
          <a:ln>
            <a:noFill/>
          </a:ln>
        </p:spPr>
        <p:style>
          <a:lnRef idx="0"/>
          <a:fillRef idx="0"/>
          <a:effectRef idx="0"/>
          <a:fontRef idx="minor"/>
        </p:style>
      </p:sp>
      <p:sp>
        <p:nvSpPr>
          <p:cNvPr id="47" name="CustomShape 7"/>
          <p:cNvSpPr/>
          <p:nvPr/>
        </p:nvSpPr>
        <p:spPr>
          <a:xfrm rot="10800000">
            <a:off x="12191040" y="5309640"/>
            <a:ext cx="3047040" cy="82440"/>
          </a:xfrm>
          <a:prstGeom prst="rect">
            <a:avLst/>
          </a:prstGeom>
          <a:solidFill>
            <a:srgbClr val="f15b22"/>
          </a:solidFill>
          <a:ln>
            <a:noFill/>
          </a:ln>
        </p:spPr>
        <p:style>
          <a:lnRef idx="0"/>
          <a:fillRef idx="0"/>
          <a:effectRef idx="0"/>
          <a:fontRef idx="minor"/>
        </p:style>
      </p:sp>
      <p:sp>
        <p:nvSpPr>
          <p:cNvPr id="48" name="CustomShape 8"/>
          <p:cNvSpPr/>
          <p:nvPr/>
        </p:nvSpPr>
        <p:spPr>
          <a:xfrm rot="10800000">
            <a:off x="15239160" y="5309640"/>
            <a:ext cx="3047040" cy="82440"/>
          </a:xfrm>
          <a:prstGeom prst="rect">
            <a:avLst/>
          </a:prstGeom>
          <a:solidFill>
            <a:srgbClr val="981c1f"/>
          </a:solidFill>
          <a:ln>
            <a:noFill/>
          </a:ln>
        </p:spPr>
        <p:style>
          <a:lnRef idx="0"/>
          <a:fillRef idx="0"/>
          <a:effectRef idx="0"/>
          <a:fontRef idx="minor"/>
        </p:style>
      </p:sp>
      <p:pic>
        <p:nvPicPr>
          <p:cNvPr id="49" name="Google Shape;41;p6" descr=""/>
          <p:cNvPicPr/>
          <p:nvPr/>
        </p:nvPicPr>
        <p:blipFill>
          <a:blip r:embed="rId2"/>
          <a:stretch/>
        </p:blipFill>
        <p:spPr>
          <a:xfrm>
            <a:off x="6441480" y="177480"/>
            <a:ext cx="2526120" cy="571680"/>
          </a:xfrm>
          <a:prstGeom prst="rect">
            <a:avLst/>
          </a:prstGeom>
          <a:ln>
            <a:noFill/>
          </a:ln>
        </p:spPr>
      </p:pic>
      <p:sp>
        <p:nvSpPr>
          <p:cNvPr id="50" name="PlaceHolder 9"/>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51" name="PlaceHolder 10"/>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CustomShape 1"/>
          <p:cNvSpPr/>
          <p:nvPr/>
        </p:nvSpPr>
        <p:spPr>
          <a:xfrm rot="10800000">
            <a:off x="2648520" y="211680"/>
            <a:ext cx="749160" cy="69840"/>
          </a:xfrm>
          <a:prstGeom prst="rect">
            <a:avLst/>
          </a:prstGeom>
          <a:solidFill>
            <a:srgbClr val="cc0000"/>
          </a:solidFill>
          <a:ln>
            <a:noFill/>
          </a:ln>
        </p:spPr>
        <p:style>
          <a:lnRef idx="0"/>
          <a:fillRef idx="0"/>
          <a:effectRef idx="0"/>
          <a:fontRef idx="minor"/>
        </p:style>
      </p:sp>
      <p:sp>
        <p:nvSpPr>
          <p:cNvPr id="87" name="CustomShape 2"/>
          <p:cNvSpPr/>
          <p:nvPr/>
        </p:nvSpPr>
        <p:spPr>
          <a:xfrm rot="10800000">
            <a:off x="9143280" y="5309640"/>
            <a:ext cx="3047040" cy="82440"/>
          </a:xfrm>
          <a:prstGeom prst="rect">
            <a:avLst/>
          </a:prstGeom>
          <a:solidFill>
            <a:srgbClr val="f58220"/>
          </a:solidFill>
          <a:ln>
            <a:noFill/>
          </a:ln>
        </p:spPr>
        <p:style>
          <a:lnRef idx="0"/>
          <a:fillRef idx="0"/>
          <a:effectRef idx="0"/>
          <a:fontRef idx="minor"/>
        </p:style>
      </p:sp>
      <p:sp>
        <p:nvSpPr>
          <p:cNvPr id="88" name="CustomShape 3"/>
          <p:cNvSpPr/>
          <p:nvPr/>
        </p:nvSpPr>
        <p:spPr>
          <a:xfrm rot="10800000">
            <a:off x="12191040" y="5309640"/>
            <a:ext cx="3047040" cy="82440"/>
          </a:xfrm>
          <a:prstGeom prst="rect">
            <a:avLst/>
          </a:prstGeom>
          <a:solidFill>
            <a:srgbClr val="f15b22"/>
          </a:solidFill>
          <a:ln>
            <a:noFill/>
          </a:ln>
        </p:spPr>
        <p:style>
          <a:lnRef idx="0"/>
          <a:fillRef idx="0"/>
          <a:effectRef idx="0"/>
          <a:fontRef idx="minor"/>
        </p:style>
      </p:sp>
      <p:sp>
        <p:nvSpPr>
          <p:cNvPr id="89" name="CustomShape 4"/>
          <p:cNvSpPr/>
          <p:nvPr/>
        </p:nvSpPr>
        <p:spPr>
          <a:xfrm rot="10800000">
            <a:off x="15239160" y="5309640"/>
            <a:ext cx="3047040" cy="82440"/>
          </a:xfrm>
          <a:prstGeom prst="rect">
            <a:avLst/>
          </a:prstGeom>
          <a:solidFill>
            <a:srgbClr val="981c1f"/>
          </a:solidFill>
          <a:ln>
            <a:noFill/>
          </a:ln>
        </p:spPr>
        <p:style>
          <a:lnRef idx="0"/>
          <a:fillRef idx="0"/>
          <a:effectRef idx="0"/>
          <a:fontRef idx="minor"/>
        </p:style>
      </p:sp>
      <p:sp>
        <p:nvSpPr>
          <p:cNvPr id="90" name="CustomShape 5"/>
          <p:cNvSpPr/>
          <p:nvPr/>
        </p:nvSpPr>
        <p:spPr>
          <a:xfrm>
            <a:off x="-9000" y="-17640"/>
            <a:ext cx="3061800" cy="5073480"/>
          </a:xfrm>
          <a:prstGeom prst="rect">
            <a:avLst/>
          </a:prstGeom>
          <a:solidFill>
            <a:srgbClr val="981c1f"/>
          </a:solidFill>
          <a:ln>
            <a:noFill/>
          </a:ln>
        </p:spPr>
        <p:style>
          <a:lnRef idx="0"/>
          <a:fillRef idx="0"/>
          <a:effectRef idx="0"/>
          <a:fontRef idx="minor"/>
        </p:style>
      </p:sp>
      <p:pic>
        <p:nvPicPr>
          <p:cNvPr id="91" name="Google Shape;22;p3" descr=""/>
          <p:cNvPicPr/>
          <p:nvPr/>
        </p:nvPicPr>
        <p:blipFill>
          <a:blip r:embed="rId2"/>
          <a:stretch/>
        </p:blipFill>
        <p:spPr>
          <a:xfrm>
            <a:off x="311760" y="305640"/>
            <a:ext cx="2315520" cy="524880"/>
          </a:xfrm>
          <a:prstGeom prst="rect">
            <a:avLst/>
          </a:prstGeom>
          <a:ln>
            <a:noFill/>
          </a:ln>
        </p:spPr>
      </p:pic>
      <p:sp>
        <p:nvSpPr>
          <p:cNvPr id="92" name="PlaceHolder 6"/>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93" name="PlaceHolder 7"/>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hyperlink" Target="https://static.pib.gov.in/WriteReadData/userfiles/AatmaNirbhar%20Bharat%20Full%20Presentation%20Part%204%2016-5-2020.pdf" TargetMode="External"/><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hyperlink" Target="https://static.pib.gov.in/WriteReadData/userfiles/AatmaNirbhar%20Bharat%20Full%20Presentation%20Part%204%2016-5-2020.pdf" TargetMode="External"/><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hyperlink" Target="https://static.pib.gov.in/WriteReadData/userfiles/AatmaNirbhar%20Bharat%20Full%20Presentation%20Part%204%2016-5-2020.pdf" TargetMode="External"/><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hyperlink" Target="http://164.100.117.97/WriteReadData/userfiles/Aatma%20Nirbhar%20Bharat%20Presentation%20Part-3%20Agriculture%2015-5-2020%20revised.pdf" TargetMode="External"/><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s://static.pib.gov.in/WriteReadData/userfiles/Aatma%20Nirbhar%20Bharat%20%20Presentation%20Part%205%2017-5-2020.pdf" TargetMode="External"/><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about:blank" TargetMode="Externa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hyperlink" Target="https://static.pib.gov.in/WriteReadData/userfiles/AatmaNirbhar%20Bharat%20Full%20Presentation%20Part%204%2016-5-2020.pdf" TargetMode="External"/><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about:blank" TargetMode="External"/><Relationship Id="rId2" Type="http://schemas.openxmlformats.org/officeDocument/2006/relationships/image" Target="../media/image1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3" name="Google Shape;70;p10" descr=""/>
          <p:cNvPicPr/>
          <p:nvPr/>
        </p:nvPicPr>
        <p:blipFill>
          <a:blip r:embed="rId1"/>
          <a:srcRect l="0" t="-148" r="0" b="0"/>
          <a:stretch/>
        </p:blipFill>
        <p:spPr>
          <a:xfrm>
            <a:off x="0" y="0"/>
            <a:ext cx="9142920" cy="5142600"/>
          </a:xfrm>
          <a:prstGeom prst="rect">
            <a:avLst/>
          </a:prstGeom>
          <a:ln>
            <a:noFill/>
          </a:ln>
        </p:spPr>
      </p:pic>
      <p:sp>
        <p:nvSpPr>
          <p:cNvPr id="134" name="CustomShape 1"/>
          <p:cNvSpPr/>
          <p:nvPr/>
        </p:nvSpPr>
        <p:spPr>
          <a:xfrm>
            <a:off x="216000" y="949680"/>
            <a:ext cx="5764680" cy="1576800"/>
          </a:xfrm>
          <a:prstGeom prst="rect">
            <a:avLst/>
          </a:prstGeom>
          <a:noFill/>
          <a:ln>
            <a:noFill/>
          </a:ln>
        </p:spPr>
        <p:style>
          <a:lnRef idx="0"/>
          <a:fillRef idx="0"/>
          <a:effectRef idx="0"/>
          <a:fontRef idx="minor"/>
        </p:style>
        <p:txBody>
          <a:bodyPr lIns="90000" rIns="90000" tIns="91440" bIns="91440" anchor="b"/>
          <a:p>
            <a:pPr>
              <a:lnSpc>
                <a:spcPct val="90000"/>
              </a:lnSpc>
            </a:pPr>
            <a:br/>
            <a:r>
              <a:rPr b="1" lang="en-US" sz="3800" spc="-1" strike="noStrike">
                <a:solidFill>
                  <a:srgbClr val="cc0000"/>
                </a:solidFill>
                <a:uFill>
                  <a:solidFill>
                    <a:srgbClr val="ffffff"/>
                  </a:solidFill>
                </a:uFill>
                <a:latin typeface="Arial"/>
                <a:ea typeface="Arial"/>
              </a:rPr>
              <a:t>Ấn Độ Tự lập </a:t>
            </a:r>
            <a:br/>
            <a:r>
              <a:rPr b="1" lang="en-US" sz="2200" spc="-1" strike="noStrike">
                <a:solidFill>
                  <a:srgbClr val="1155cc"/>
                </a:solidFill>
                <a:uFill>
                  <a:solidFill>
                    <a:srgbClr val="ffffff"/>
                  </a:solidFill>
                </a:uFill>
                <a:latin typeface="Roboto"/>
                <a:ea typeface="Roboto"/>
              </a:rPr>
              <a:t>COVID-19: Biến khủng hoảng thành cơ hội</a:t>
            </a:r>
            <a:endParaRPr b="0" lang="en-US" sz="2200" spc="-1" strike="noStrike">
              <a:solidFill>
                <a:srgbClr val="000000"/>
              </a:solidFill>
              <a:uFill>
                <a:solidFill>
                  <a:srgbClr val="ffffff"/>
                </a:solidFill>
              </a:uFill>
              <a:latin typeface="Arial"/>
            </a:endParaRPr>
          </a:p>
        </p:txBody>
      </p:sp>
      <p:pic>
        <p:nvPicPr>
          <p:cNvPr id="135" name="Google Shape;72;p10" descr=""/>
          <p:cNvPicPr/>
          <p:nvPr/>
        </p:nvPicPr>
        <p:blipFill>
          <a:blip r:embed="rId2"/>
          <a:stretch/>
        </p:blipFill>
        <p:spPr>
          <a:xfrm>
            <a:off x="6441480" y="177480"/>
            <a:ext cx="2526120" cy="571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311760" y="716400"/>
            <a:ext cx="3960720" cy="4111200"/>
          </a:xfrm>
          <a:prstGeom prst="rect">
            <a:avLst/>
          </a:prstGeom>
          <a:noFill/>
          <a:ln>
            <a:noFill/>
          </a:ln>
        </p:spPr>
        <p:style>
          <a:lnRef idx="0"/>
          <a:fillRef idx="0"/>
          <a:effectRef idx="0"/>
          <a:fontRef idx="minor"/>
        </p:style>
        <p:txBody>
          <a:bodyPr lIns="90000" rIns="90000" tIns="91440" bIns="91440"/>
          <a:p>
            <a:pPr>
              <a:lnSpc>
                <a:spcPct val="100000"/>
              </a:lnSpc>
            </a:pPr>
            <a:r>
              <a:rPr b="1" lang="en-US" sz="1200" spc="-1" strike="noStrike">
                <a:solidFill>
                  <a:srgbClr val="cc0000"/>
                </a:solidFill>
                <a:uFill>
                  <a:solidFill>
                    <a:srgbClr val="ffffff"/>
                  </a:solidFill>
                </a:uFill>
                <a:latin typeface="Arial"/>
                <a:ea typeface="Arial"/>
              </a:rPr>
              <a:t>Quản lý không phận hiệu quả cho hàng không dân dụng</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Hạn chế trong việc sử dụng Không gian Ấn Độ được nới lỏng để các chuyến bay dân sự được vận hành hiệu quả hơn (Chỉ có 60% không phận Ấn Độ là có sẵn)</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Dự kiến sẽ mang lại tổng lợi ích khoảng </a:t>
            </a:r>
            <a:r>
              <a:rPr b="1" lang="en-US" sz="1100" spc="-1" strike="noStrike">
                <a:solidFill>
                  <a:srgbClr val="f58220"/>
                </a:solidFill>
                <a:uFill>
                  <a:solidFill>
                    <a:srgbClr val="ffffff"/>
                  </a:solidFill>
                </a:uFill>
                <a:latin typeface="Arial"/>
                <a:ea typeface="Arial"/>
              </a:rPr>
              <a:t>10 tỷ INR</a:t>
            </a:r>
            <a:r>
              <a:rPr b="0" lang="en-US" sz="1100" spc="-1" strike="noStrike">
                <a:solidFill>
                  <a:srgbClr val="000000"/>
                </a:solidFill>
                <a:uFill>
                  <a:solidFill>
                    <a:srgbClr val="ffffff"/>
                  </a:solidFill>
                </a:uFill>
                <a:latin typeface="Arial"/>
                <a:ea typeface="Arial"/>
              </a:rPr>
              <a:t> mỗi năm cho lĩnh vực hàng không</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Sử dụng tối ưu không phận; giảm thiểu việc sử dụng nhiên liệu, thời gian; Tác động tích cực đến môi trường</a:t>
            </a:r>
            <a:endParaRPr b="0" lang="en-US" sz="1100" spc="-1" strike="noStrike">
              <a:solidFill>
                <a:srgbClr val="000000"/>
              </a:solidFill>
              <a:uFill>
                <a:solidFill>
                  <a:srgbClr val="ffffff"/>
                </a:solidFill>
              </a:uFill>
              <a:latin typeface="Arial"/>
            </a:endParaRPr>
          </a:p>
          <a:p>
            <a:pPr>
              <a:lnSpc>
                <a:spcPct val="100000"/>
              </a:lnSpc>
              <a:spcBef>
                <a:spcPts val="1001"/>
              </a:spcBef>
            </a:pPr>
            <a:endParaRPr b="0" lang="en-US" sz="1100" spc="-1" strike="noStrike">
              <a:solidFill>
                <a:srgbClr val="000000"/>
              </a:solidFill>
              <a:uFill>
                <a:solidFill>
                  <a:srgbClr val="ffffff"/>
                </a:solidFill>
              </a:uFill>
              <a:latin typeface="Arial"/>
            </a:endParaRPr>
          </a:p>
        </p:txBody>
      </p:sp>
      <p:sp>
        <p:nvSpPr>
          <p:cNvPr id="170" name="CustomShape 2"/>
          <p:cNvSpPr/>
          <p:nvPr/>
        </p:nvSpPr>
        <p:spPr>
          <a:xfrm>
            <a:off x="311760" y="264960"/>
            <a:ext cx="65995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1800" spc="-1" strike="noStrike">
                <a:solidFill>
                  <a:srgbClr val="1155cc"/>
                </a:solidFill>
                <a:uFill>
                  <a:solidFill>
                    <a:srgbClr val="ffffff"/>
                  </a:solidFill>
                </a:uFill>
                <a:latin typeface="Arial"/>
                <a:ea typeface="Arial"/>
              </a:rPr>
              <a:t>Cơ hội về Hàng không dân dụng</a:t>
            </a:r>
            <a:endParaRPr b="0" lang="en-US" sz="1800" spc="-1" strike="noStrike">
              <a:solidFill>
                <a:srgbClr val="000000"/>
              </a:solidFill>
              <a:uFill>
                <a:solidFill>
                  <a:srgbClr val="ffffff"/>
                </a:solidFill>
              </a:uFill>
              <a:latin typeface="Arial"/>
            </a:endParaRPr>
          </a:p>
        </p:txBody>
      </p:sp>
      <p:sp>
        <p:nvSpPr>
          <p:cNvPr id="171" name="CustomShape 3"/>
          <p:cNvSpPr/>
          <p:nvPr/>
        </p:nvSpPr>
        <p:spPr>
          <a:xfrm>
            <a:off x="4273560" y="600120"/>
            <a:ext cx="4626000" cy="2008800"/>
          </a:xfrm>
          <a:prstGeom prst="rect">
            <a:avLst/>
          </a:prstGeom>
          <a:noFill/>
          <a:ln>
            <a:noFill/>
          </a:ln>
        </p:spPr>
        <p:style>
          <a:lnRef idx="0"/>
          <a:fillRef idx="0"/>
          <a:effectRef idx="0"/>
          <a:fontRef idx="minor"/>
        </p:style>
        <p:txBody>
          <a:bodyPr lIns="90000" rIns="90000" tIns="91440" bIns="91440"/>
          <a:p>
            <a:pPr>
              <a:lnSpc>
                <a:spcPct val="100000"/>
              </a:lnSpc>
              <a:spcBef>
                <a:spcPts val="1001"/>
              </a:spcBef>
            </a:pPr>
            <a:r>
              <a:rPr b="1" lang="en-US" sz="1200" spc="-1" strike="noStrike">
                <a:solidFill>
                  <a:srgbClr val="cc0000"/>
                </a:solidFill>
                <a:uFill>
                  <a:solidFill>
                    <a:srgbClr val="ffffff"/>
                  </a:solidFill>
                </a:uFill>
                <a:latin typeface="Arial"/>
                <a:ea typeface="Arial"/>
              </a:rPr>
              <a:t>Nhiều sân bay đẳng cấp thế giới hơn thông qua PPP </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Cơ quan Hàng không Ấn Độ (AAI) đã trao 3 sân bay trong số 6 gói thầu dành cho Vận hành và Bảo trì trên cơ sở Quan hệ Đối tác công - tư (PPP).</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Thêm 6 sân bay được cho vào vòng 2 của Đấu giá. Quá trình đấu thầu dự kiến sẽ bắt đầu ngay sau đó</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Đầu tư bổ sung của khu vực tư nhân tại 12 sân bay trong vòng 1 và 2 dự kiến lên tới 130 tỷ INR</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6 sân bay khác sẽ được đưa vào vòng đấu thầu thứ 3.</a:t>
            </a:r>
            <a:endParaRPr b="0" lang="en-US" sz="1100" spc="-1" strike="noStrike">
              <a:solidFill>
                <a:srgbClr val="000000"/>
              </a:solidFill>
              <a:uFill>
                <a:solidFill>
                  <a:srgbClr val="ffffff"/>
                </a:solidFill>
              </a:uFill>
              <a:latin typeface="Arial"/>
            </a:endParaRPr>
          </a:p>
          <a:p>
            <a:pPr>
              <a:lnSpc>
                <a:spcPct val="100000"/>
              </a:lnSpc>
              <a:spcBef>
                <a:spcPts val="1001"/>
              </a:spcBef>
            </a:pPr>
            <a:endParaRPr b="0" lang="en-US" sz="1100" spc="-1" strike="noStrike">
              <a:solidFill>
                <a:srgbClr val="000000"/>
              </a:solidFill>
              <a:uFill>
                <a:solidFill>
                  <a:srgbClr val="ffffff"/>
                </a:solidFill>
              </a:uFill>
              <a:latin typeface="Arial"/>
            </a:endParaRPr>
          </a:p>
          <a:p>
            <a:pPr>
              <a:lnSpc>
                <a:spcPct val="100000"/>
              </a:lnSpc>
              <a:spcBef>
                <a:spcPts val="1001"/>
              </a:spcBef>
            </a:pPr>
            <a:endParaRPr b="0" lang="en-US" sz="1100" spc="-1" strike="noStrike">
              <a:solidFill>
                <a:srgbClr val="000000"/>
              </a:solidFill>
              <a:uFill>
                <a:solidFill>
                  <a:srgbClr val="ffffff"/>
                </a:solidFill>
              </a:uFill>
              <a:latin typeface="Arial"/>
            </a:endParaRPr>
          </a:p>
          <a:p>
            <a:pPr>
              <a:lnSpc>
                <a:spcPct val="100000"/>
              </a:lnSpc>
              <a:spcBef>
                <a:spcPts val="1001"/>
              </a:spcBef>
            </a:pPr>
            <a:endParaRPr b="0" lang="en-US" sz="1100" spc="-1" strike="noStrike">
              <a:solidFill>
                <a:srgbClr val="000000"/>
              </a:solidFill>
              <a:uFill>
                <a:solidFill>
                  <a:srgbClr val="ffffff"/>
                </a:solidFill>
              </a:uFill>
              <a:latin typeface="Arial"/>
            </a:endParaRPr>
          </a:p>
          <a:p>
            <a:pPr>
              <a:lnSpc>
                <a:spcPct val="100000"/>
              </a:lnSpc>
              <a:spcBef>
                <a:spcPts val="1001"/>
              </a:spcBef>
            </a:pPr>
            <a:endParaRPr b="0" lang="en-US" sz="1100" spc="-1" strike="noStrike">
              <a:solidFill>
                <a:srgbClr val="000000"/>
              </a:solidFill>
              <a:uFill>
                <a:solidFill>
                  <a:srgbClr val="ffffff"/>
                </a:solidFill>
              </a:uFill>
              <a:latin typeface="Arial"/>
            </a:endParaRPr>
          </a:p>
          <a:p>
            <a:pPr>
              <a:lnSpc>
                <a:spcPct val="100000"/>
              </a:lnSpc>
              <a:spcBef>
                <a:spcPts val="1001"/>
              </a:spcBef>
              <a:spcAft>
                <a:spcPts val="1001"/>
              </a:spcAft>
            </a:pPr>
            <a:endParaRPr b="0" lang="en-US" sz="1100" spc="-1" strike="noStrike">
              <a:solidFill>
                <a:srgbClr val="000000"/>
              </a:solidFill>
              <a:uFill>
                <a:solidFill>
                  <a:srgbClr val="ffffff"/>
                </a:solidFill>
              </a:uFill>
              <a:latin typeface="Arial"/>
            </a:endParaRPr>
          </a:p>
        </p:txBody>
      </p:sp>
      <p:sp>
        <p:nvSpPr>
          <p:cNvPr id="172" name="CustomShape 4"/>
          <p:cNvSpPr/>
          <p:nvPr/>
        </p:nvSpPr>
        <p:spPr>
          <a:xfrm>
            <a:off x="7279200" y="4754880"/>
            <a:ext cx="277920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sp>
        <p:nvSpPr>
          <p:cNvPr id="173" name="CustomShape 5"/>
          <p:cNvSpPr/>
          <p:nvPr/>
        </p:nvSpPr>
        <p:spPr>
          <a:xfrm>
            <a:off x="1554480" y="3017520"/>
            <a:ext cx="6256800" cy="1952280"/>
          </a:xfrm>
          <a:prstGeom prst="rect">
            <a:avLst/>
          </a:prstGeom>
          <a:noFill/>
          <a:ln>
            <a:noFill/>
          </a:ln>
        </p:spPr>
        <p:style>
          <a:lnRef idx="0"/>
          <a:fillRef idx="0"/>
          <a:effectRef idx="0"/>
          <a:fontRef idx="minor"/>
        </p:style>
        <p:txBody>
          <a:bodyPr lIns="90000" rIns="90000" tIns="45000" bIns="45000"/>
          <a:p>
            <a:pPr>
              <a:lnSpc>
                <a:spcPct val="100000"/>
              </a:lnSpc>
              <a:spcBef>
                <a:spcPts val="1001"/>
              </a:spcBef>
            </a:pPr>
            <a:r>
              <a:rPr b="1" lang="en-US" sz="1200" spc="-1" strike="noStrike">
                <a:solidFill>
                  <a:srgbClr val="cc0000"/>
                </a:solidFill>
                <a:uFill>
                  <a:solidFill>
                    <a:srgbClr val="ffffff"/>
                  </a:solidFill>
                </a:uFill>
                <a:latin typeface="Arial"/>
                <a:ea typeface="Arial"/>
              </a:rPr>
              <a:t>Ấn Độ trở thành trung tâm toàn cầu về bảo trì, sửa chữa và đại tu máy bay (MRO)</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Chế độ thuế cho hệ sinh thái MRO đã được hợp lý hóa</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Sửa chữa phụ tùng máy bay và bảo trì khung máy bay nhằm tăng từ 8 tỷ INR lên 20 tỷ INR trong ba năm tới</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Các nhà sản xuất động cơ lớn trên thế giới dự kiến sẽ thành lập các cơ sở sửa chữa động cơ ở Ấn Độ trong năm tới</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Khu vực quốc phòng và các MRO dân sự được hội tụ để tạo ra các nền kinh tế có quy mô</a:t>
            </a:r>
            <a:endParaRPr b="0" lang="en-US" sz="11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311760" y="783000"/>
            <a:ext cx="3960720" cy="4111200"/>
          </a:xfrm>
          <a:prstGeom prst="rect">
            <a:avLst/>
          </a:prstGeom>
          <a:noFill/>
          <a:ln>
            <a:noFill/>
          </a:ln>
        </p:spPr>
        <p:style>
          <a:lnRef idx="0"/>
          <a:fillRef idx="0"/>
          <a:effectRef idx="0"/>
          <a:fontRef idx="minor"/>
        </p:style>
        <p:txBody>
          <a:bodyPr lIns="90000" rIns="90000" tIns="91440" bIns="91440"/>
          <a:p>
            <a:pPr>
              <a:lnSpc>
                <a:spcPct val="100000"/>
              </a:lnSpc>
            </a:pPr>
            <a:r>
              <a:rPr b="1" lang="en-US" sz="1100" spc="-1" strike="noStrike">
                <a:solidFill>
                  <a:srgbClr val="cc0000"/>
                </a:solidFill>
                <a:uFill>
                  <a:solidFill>
                    <a:srgbClr val="ffffff"/>
                  </a:solidFill>
                </a:uFill>
                <a:latin typeface="Arial"/>
                <a:ea typeface="Arial"/>
              </a:rPr>
              <a:t>Cải cách chính sách - Giới thiệu về khai thác thương mại trong ngành than</a:t>
            </a:r>
            <a:endParaRPr b="0" lang="en-US" sz="11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Tập trung vào việc giảm nhập khẩu than thay thế và tăng sự tự lực trong sản xuất than</a:t>
            </a:r>
            <a:endParaRPr b="0" lang="en-US" sz="105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Chính phủ giới thiệu sự cạnh tranh, minh bạch và sự tham gia của khu vực tư nhân trong ngành than thông qua:</a:t>
            </a:r>
            <a:endParaRPr b="0" lang="en-US" sz="1050" spc="-1" strike="noStrike">
              <a:solidFill>
                <a:srgbClr val="000000"/>
              </a:solidFill>
              <a:uFill>
                <a:solidFill>
                  <a:srgbClr val="ffffff"/>
                </a:solidFill>
              </a:uFill>
              <a:latin typeface="Arial"/>
            </a:endParaRPr>
          </a:p>
          <a:p>
            <a:pPr lvl="1" marL="457200" indent="-20592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Cơ chế chia sẻ doanh thu thay vì chế độ Rupee cố định / tấn cố định</a:t>
            </a:r>
            <a:endParaRPr b="0" lang="en-US" sz="1050" spc="-1" strike="noStrike">
              <a:solidFill>
                <a:srgbClr val="000000"/>
              </a:solidFill>
              <a:uFill>
                <a:solidFill>
                  <a:srgbClr val="ffffff"/>
                </a:solidFill>
              </a:uFill>
              <a:latin typeface="Arial"/>
            </a:endParaRPr>
          </a:p>
          <a:p>
            <a:pPr lvl="1" marL="457200" indent="-20592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Định mức đầu vào được tự do hóa</a:t>
            </a:r>
            <a:endParaRPr b="0" lang="en-US" sz="1050" spc="-1" strike="noStrike">
              <a:solidFill>
                <a:srgbClr val="000000"/>
              </a:solidFill>
              <a:uFill>
                <a:solidFill>
                  <a:srgbClr val="ffffff"/>
                </a:solidFill>
              </a:uFill>
              <a:latin typeface="Arial"/>
            </a:endParaRPr>
          </a:p>
          <a:p>
            <a:pPr lvl="2" marL="640080" indent="-114480">
              <a:lnSpc>
                <a:spcPct val="100000"/>
              </a:lnSpc>
              <a:spcBef>
                <a:spcPts val="1001"/>
              </a:spcBef>
              <a:spcAft>
                <a:spcPts val="1001"/>
              </a:spcAft>
              <a:buClr>
                <a:srgbClr val="000000"/>
              </a:buClr>
              <a:buFont typeface="Arial"/>
              <a:buChar char="■"/>
            </a:pPr>
            <a:r>
              <a:rPr b="0" lang="en-US" sz="1050" spc="-1" strike="noStrike">
                <a:solidFill>
                  <a:srgbClr val="000000"/>
                </a:solidFill>
                <a:uFill>
                  <a:solidFill>
                    <a:srgbClr val="ffffff"/>
                  </a:solidFill>
                </a:uFill>
                <a:latin typeface="Arial"/>
                <a:ea typeface="Arial"/>
              </a:rPr>
              <a:t> </a:t>
            </a:r>
            <a:r>
              <a:rPr b="0" lang="en-US" sz="1050" spc="-1" strike="noStrike">
                <a:solidFill>
                  <a:srgbClr val="000000"/>
                </a:solidFill>
                <a:uFill>
                  <a:solidFill>
                    <a:srgbClr val="ffffff"/>
                  </a:solidFill>
                </a:uFill>
                <a:latin typeface="Arial"/>
                <a:ea typeface="Arial"/>
              </a:rPr>
              <a:t>Cấp ngay gần 50 khối khai thác</a:t>
            </a:r>
            <a:endParaRPr b="0" lang="en-US" sz="1050" spc="-1" strike="noStrike">
              <a:solidFill>
                <a:srgbClr val="000000"/>
              </a:solidFill>
              <a:uFill>
                <a:solidFill>
                  <a:srgbClr val="ffffff"/>
                </a:solidFill>
              </a:uFill>
              <a:latin typeface="Arial"/>
            </a:endParaRPr>
          </a:p>
          <a:p>
            <a:pPr lvl="2" marL="640080" indent="-114480">
              <a:lnSpc>
                <a:spcPct val="100000"/>
              </a:lnSpc>
              <a:spcBef>
                <a:spcPts val="1001"/>
              </a:spcBef>
              <a:spcAft>
                <a:spcPts val="1001"/>
              </a:spcAft>
              <a:buClr>
                <a:srgbClr val="000000"/>
              </a:buClr>
              <a:buFont typeface="Arial"/>
              <a:buChar char="■"/>
            </a:pPr>
            <a:r>
              <a:rPr b="0" lang="en-US" sz="1050" spc="-1" strike="noStrike">
                <a:solidFill>
                  <a:srgbClr val="000000"/>
                </a:solidFill>
                <a:uFill>
                  <a:solidFill>
                    <a:srgbClr val="ffffff"/>
                  </a:solidFill>
                </a:uFill>
                <a:latin typeface="Arial"/>
                <a:ea typeface="Arial"/>
              </a:rPr>
              <a:t>Không đặt ra tiêu chí lựa chọn mà chỉ cần khoản thanh toán trả ngay với giá trần</a:t>
            </a:r>
            <a:endParaRPr b="0" lang="en-US" sz="1050" spc="-1" strike="noStrike">
              <a:solidFill>
                <a:srgbClr val="000000"/>
              </a:solidFill>
              <a:uFill>
                <a:solidFill>
                  <a:srgbClr val="ffffff"/>
                </a:solidFill>
              </a:uFill>
              <a:latin typeface="Arial"/>
            </a:endParaRPr>
          </a:p>
        </p:txBody>
      </p:sp>
      <p:sp>
        <p:nvSpPr>
          <p:cNvPr id="175" name="CustomShape 2"/>
          <p:cNvSpPr/>
          <p:nvPr/>
        </p:nvSpPr>
        <p:spPr>
          <a:xfrm>
            <a:off x="311760" y="264960"/>
            <a:ext cx="65995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Cơ hội: Khai thác than thương mại </a:t>
            </a:r>
            <a:endParaRPr b="0" lang="en-US" sz="2600" spc="-1" strike="noStrike">
              <a:solidFill>
                <a:srgbClr val="000000"/>
              </a:solidFill>
              <a:uFill>
                <a:solidFill>
                  <a:srgbClr val="ffffff"/>
                </a:solidFill>
              </a:uFill>
              <a:latin typeface="Arial"/>
            </a:endParaRPr>
          </a:p>
        </p:txBody>
      </p:sp>
      <p:sp>
        <p:nvSpPr>
          <p:cNvPr id="176" name="CustomShape 3"/>
          <p:cNvSpPr/>
          <p:nvPr/>
        </p:nvSpPr>
        <p:spPr>
          <a:xfrm>
            <a:off x="4273560" y="783000"/>
            <a:ext cx="4788720" cy="4264200"/>
          </a:xfrm>
          <a:prstGeom prst="rect">
            <a:avLst/>
          </a:prstGeom>
          <a:noFill/>
          <a:ln>
            <a:noFill/>
          </a:ln>
        </p:spPr>
        <p:style>
          <a:lnRef idx="0"/>
          <a:fillRef idx="0"/>
          <a:effectRef idx="0"/>
          <a:fontRef idx="minor"/>
        </p:style>
        <p:txBody>
          <a:bodyPr lIns="90000" rIns="90000" tIns="91440" bIns="91440"/>
          <a:p>
            <a:pPr marL="274320" indent="-205920">
              <a:lnSpc>
                <a:spcPct val="100000"/>
              </a:lnSpc>
              <a:buClr>
                <a:srgbClr val="000000"/>
              </a:buClr>
              <a:buFont typeface="Roboto"/>
              <a:buChar char="●"/>
            </a:pPr>
            <a:r>
              <a:rPr b="0" lang="en-US" sz="1050" spc="-1" strike="noStrike">
                <a:solidFill>
                  <a:srgbClr val="000000"/>
                </a:solidFill>
                <a:uFill>
                  <a:solidFill>
                    <a:srgbClr val="ffffff"/>
                  </a:solidFill>
                </a:uFill>
                <a:latin typeface="Arial"/>
                <a:ea typeface="Arial"/>
              </a:rPr>
              <a:t>Chế độ thăm dò kiêm sản xuất cho các khối được thăm dò một phần</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Các khối than được thăm dò hết và các khối được thăm dò một phần sẽ được đưa ra đấu giá</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Cho phép khu vực tư nhân tham gia vào công tác thăm dò.</a:t>
            </a:r>
            <a:endParaRPr b="0" lang="en-US" sz="105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Sản xuất sớm hơn dự kiến sẽ được khuyến khích thông qua chiết khấu cổ phần doanh thu </a:t>
            </a:r>
            <a:endParaRPr b="0" lang="en-US" sz="105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Cơ hội đa dạng trong lĩnh vực than - Đầu tư 500 tỷ INR</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Than hóa </a:t>
            </a:r>
            <a:r>
              <a:rPr b="0" lang="en-US" sz="1050" spc="-1" strike="noStrike">
                <a:solidFill>
                  <a:srgbClr val="000000"/>
                </a:solidFill>
                <a:uFill>
                  <a:solidFill>
                    <a:srgbClr val="ffffff"/>
                  </a:solidFill>
                </a:uFill>
                <a:latin typeface="Arial"/>
                <a:ea typeface="Arial"/>
              </a:rPr>
              <a:t>khí </a:t>
            </a:r>
            <a:r>
              <a:rPr b="0" lang="en-US" sz="1050" spc="-1" strike="noStrike">
                <a:solidFill>
                  <a:srgbClr val="000000"/>
                </a:solidFill>
                <a:uFill>
                  <a:solidFill>
                    <a:srgbClr val="ffffff"/>
                  </a:solidFill>
                </a:uFill>
                <a:latin typeface="Arial"/>
                <a:ea typeface="Arial"/>
              </a:rPr>
              <a:t>/ hóa lỏng được khuyến khích</a:t>
            </a:r>
            <a:r>
              <a:rPr b="0" lang="en-US" sz="1050" spc="-1" strike="noStrike">
                <a:solidFill>
                  <a:srgbClr val="000000"/>
                </a:solidFill>
                <a:uFill>
                  <a:solidFill>
                    <a:srgbClr val="ffffff"/>
                  </a:solidFill>
                </a:uFill>
                <a:latin typeface="Arial"/>
                <a:ea typeface="Arial"/>
              </a:rPr>
              <a:t> thông qua chiết khấu cổ phần doanh thu </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Phát triển Cơ sở hạ tầng với 500 tỷ INR</a:t>
            </a:r>
            <a:endParaRPr b="0" lang="en-US" sz="105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Cơ chế tự do trong Lĩnh vực Than</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Quyền khai thác Khí Mêtan trong tầng than đá (CBM) sẻ được đấu giá từ từ các mỏ than của Công ty TNHH than Ấn Độ (CIL).</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buClr>
                <a:srgbClr val="000000"/>
              </a:buClr>
              <a:buFont typeface="Roboto"/>
              <a:buChar char="○"/>
            </a:pPr>
            <a:r>
              <a:rPr b="0" lang="en-US" sz="1050" spc="-1" strike="noStrike">
                <a:solidFill>
                  <a:srgbClr val="000000"/>
                </a:solidFill>
                <a:uFill>
                  <a:solidFill>
                    <a:srgbClr val="ffffff"/>
                  </a:solidFill>
                </a:uFill>
                <a:latin typeface="Arial"/>
                <a:ea typeface="Arial"/>
              </a:rPr>
              <a:t>Thực hiện các biện pháp nâng cao Chỉ số thuận lợi kinh doanh, như đơn giản hóa Kế hoạch khai thác</a:t>
            </a:r>
            <a:endParaRPr b="0" lang="en-US" sz="1050" spc="-1" strike="noStrike">
              <a:solidFill>
                <a:srgbClr val="000000"/>
              </a:solidFill>
              <a:uFill>
                <a:solidFill>
                  <a:srgbClr val="ffffff"/>
                </a:solidFill>
              </a:uFill>
              <a:latin typeface="Arial"/>
            </a:endParaRPr>
          </a:p>
          <a:p>
            <a:pPr lvl="1" marL="457200" indent="-199440">
              <a:lnSpc>
                <a:spcPct val="100000"/>
              </a:lnSpc>
              <a:spcBef>
                <a:spcPts val="1001"/>
              </a:spcBef>
              <a:spcAft>
                <a:spcPts val="1001"/>
              </a:spcAft>
              <a:buClr>
                <a:srgbClr val="000000"/>
              </a:buClr>
              <a:buFont typeface="Roboto"/>
              <a:buChar char="○"/>
            </a:pPr>
            <a:r>
              <a:rPr b="0" lang="en-US" sz="1050" spc="-1" strike="noStrike">
                <a:solidFill>
                  <a:srgbClr val="000000"/>
                </a:solidFill>
                <a:uFill>
                  <a:solidFill>
                    <a:srgbClr val="ffffff"/>
                  </a:solidFill>
                </a:uFill>
                <a:latin typeface="Arial"/>
                <a:ea typeface="Arial"/>
              </a:rPr>
              <a:t>Các khoản nhượng bộ trong điều khoản thương mại dành cho người tiêu dùng của CIL(cung cấp khoản trị giá 50 tỷ INR)</a:t>
            </a:r>
            <a:endParaRPr b="0" lang="en-US" sz="1050" spc="-1" strike="noStrike">
              <a:solidFill>
                <a:srgbClr val="000000"/>
              </a:solidFill>
              <a:uFill>
                <a:solidFill>
                  <a:srgbClr val="ffffff"/>
                </a:solidFill>
              </a:uFill>
              <a:latin typeface="Arial"/>
            </a:endParaRPr>
          </a:p>
        </p:txBody>
      </p:sp>
      <p:sp>
        <p:nvSpPr>
          <p:cNvPr id="177" name="CustomShape 4"/>
          <p:cNvSpPr/>
          <p:nvPr/>
        </p:nvSpPr>
        <p:spPr>
          <a:xfrm>
            <a:off x="7238160" y="4838040"/>
            <a:ext cx="277920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389160" y="1282320"/>
            <a:ext cx="3960720" cy="3323880"/>
          </a:xfrm>
          <a:prstGeom prst="rect">
            <a:avLst/>
          </a:prstGeom>
          <a:noFill/>
          <a:ln>
            <a:noFill/>
          </a:ln>
        </p:spPr>
        <p:style>
          <a:lnRef idx="0"/>
          <a:fillRef idx="0"/>
          <a:effectRef idx="0"/>
          <a:fontRef idx="minor"/>
        </p:style>
        <p:txBody>
          <a:bodyPr lIns="90000" rIns="90000" tIns="91440" bIns="91440"/>
          <a:p>
            <a:pPr marL="67320">
              <a:lnSpc>
                <a:spcPct val="100000"/>
              </a:lnSpc>
              <a:spcBef>
                <a:spcPts val="1001"/>
              </a:spcBef>
            </a:pPr>
            <a:r>
              <a:rPr b="1" lang="en-US" sz="1200" spc="-1" strike="noStrike">
                <a:solidFill>
                  <a:srgbClr val="cc0000"/>
                </a:solidFill>
                <a:uFill>
                  <a:solidFill>
                    <a:srgbClr val="ffffff"/>
                  </a:solidFill>
                </a:uFill>
                <a:latin typeface="Arial"/>
                <a:ea typeface="Arial"/>
              </a:rPr>
              <a:t>Sửa đổi Đạo luật hàng hóa thiết yếu</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Tập trung vào việc nhận thức giá cả tốt hơn thông </a:t>
            </a:r>
            <a:r>
              <a:rPr b="0" lang="en-US" sz="1200" spc="-1" strike="noStrike">
                <a:solidFill>
                  <a:srgbClr val="000000"/>
                </a:solidFill>
                <a:uFill>
                  <a:solidFill>
                    <a:srgbClr val="ffffff"/>
                  </a:solidFill>
                </a:uFill>
                <a:latin typeface="Arial"/>
                <a:ea typeface="Arial"/>
              </a:rPr>
              <a:t>qua thu hút đầu tư</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Bãi bỏ quy định về ngũ cốc, dầu ăn, đậu, hành và </a:t>
            </a:r>
            <a:r>
              <a:rPr b="0" lang="en-US" sz="1200" spc="-1" strike="noStrike">
                <a:solidFill>
                  <a:srgbClr val="000000"/>
                </a:solidFill>
                <a:uFill>
                  <a:solidFill>
                    <a:srgbClr val="ffffff"/>
                  </a:solidFill>
                </a:uFill>
                <a:latin typeface="Arial"/>
                <a:ea typeface="Arial"/>
              </a:rPr>
              <a:t>khoai tây</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Giới hạn chứng khoán chỉ được áp dụng trong </a:t>
            </a:r>
            <a:r>
              <a:rPr b="0" lang="en-US" sz="1200" spc="-1" strike="noStrike">
                <a:solidFill>
                  <a:srgbClr val="000000"/>
                </a:solidFill>
                <a:uFill>
                  <a:solidFill>
                    <a:srgbClr val="ffffff"/>
                  </a:solidFill>
                </a:uFill>
                <a:latin typeface="Arial"/>
                <a:ea typeface="Arial"/>
              </a:rPr>
              <a:t>những trường hợp đặc biệt như thiên tai quốc gia </a:t>
            </a:r>
            <a:r>
              <a:rPr b="0" lang="en-US" sz="1200" spc="-1" strike="noStrike">
                <a:solidFill>
                  <a:srgbClr val="000000"/>
                </a:solidFill>
                <a:uFill>
                  <a:solidFill>
                    <a:srgbClr val="ffffff"/>
                  </a:solidFill>
                </a:uFill>
                <a:latin typeface="Arial"/>
                <a:ea typeface="Arial"/>
              </a:rPr>
              <a:t>(ví dụ: Nạn đói mà giá cả lại tăng)</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Không áp dụng giới hạn chứng khoán cho người </a:t>
            </a:r>
            <a:r>
              <a:rPr b="0" lang="en-US" sz="1200" spc="-1" strike="noStrike">
                <a:solidFill>
                  <a:srgbClr val="000000"/>
                </a:solidFill>
                <a:uFill>
                  <a:solidFill>
                    <a:srgbClr val="ffffff"/>
                  </a:solidFill>
                </a:uFill>
                <a:latin typeface="Arial"/>
                <a:ea typeface="Arial"/>
              </a:rPr>
              <a:t>tham gia chuỗi giá trị hoặc nhà chế biến dựa trên </a:t>
            </a:r>
            <a:r>
              <a:rPr b="0" lang="en-US" sz="1200" spc="-1" strike="noStrike">
                <a:solidFill>
                  <a:srgbClr val="000000"/>
                </a:solidFill>
                <a:uFill>
                  <a:solidFill>
                    <a:srgbClr val="ffffff"/>
                  </a:solidFill>
                </a:uFill>
                <a:latin typeface="Arial"/>
                <a:ea typeface="Arial"/>
              </a:rPr>
              <a:t>công suất hoặc nhu cầu xuất khẩu</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Tập trung vào thúc đẩy chuỗi cung ứng đặc biệt là </a:t>
            </a:r>
            <a:r>
              <a:rPr b="0" lang="en-US" sz="1200" spc="-1" strike="noStrike">
                <a:solidFill>
                  <a:srgbClr val="000000"/>
                </a:solidFill>
                <a:uFill>
                  <a:solidFill>
                    <a:srgbClr val="ffffff"/>
                  </a:solidFill>
                </a:uFill>
                <a:latin typeface="Arial"/>
                <a:ea typeface="Arial"/>
              </a:rPr>
              <a:t>đầu tư kho lạnh</a:t>
            </a:r>
            <a:endParaRPr b="0" lang="en-US" sz="1200" spc="-1" strike="noStrike">
              <a:solidFill>
                <a:srgbClr val="000000"/>
              </a:solidFill>
              <a:uFill>
                <a:solidFill>
                  <a:srgbClr val="ffffff"/>
                </a:solidFill>
              </a:uFill>
              <a:latin typeface="Arial"/>
            </a:endParaRPr>
          </a:p>
        </p:txBody>
      </p:sp>
      <p:sp>
        <p:nvSpPr>
          <p:cNvPr id="179" name="CustomShape 2"/>
          <p:cNvSpPr/>
          <p:nvPr/>
        </p:nvSpPr>
        <p:spPr>
          <a:xfrm>
            <a:off x="311760" y="264960"/>
            <a:ext cx="65995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Cơ hội: Nông nghiệp</a:t>
            </a:r>
            <a:endParaRPr b="0" lang="en-US" sz="2600" spc="-1" strike="noStrike">
              <a:solidFill>
                <a:srgbClr val="000000"/>
              </a:solidFill>
              <a:uFill>
                <a:solidFill>
                  <a:srgbClr val="ffffff"/>
                </a:solidFill>
              </a:uFill>
              <a:latin typeface="Arial"/>
            </a:endParaRPr>
          </a:p>
        </p:txBody>
      </p:sp>
      <p:sp>
        <p:nvSpPr>
          <p:cNvPr id="180" name="CustomShape 3"/>
          <p:cNvSpPr/>
          <p:nvPr/>
        </p:nvSpPr>
        <p:spPr>
          <a:xfrm>
            <a:off x="7238160" y="4715640"/>
            <a:ext cx="277920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sp>
        <p:nvSpPr>
          <p:cNvPr id="181" name="CustomShape 4"/>
          <p:cNvSpPr/>
          <p:nvPr/>
        </p:nvSpPr>
        <p:spPr>
          <a:xfrm>
            <a:off x="499320" y="823680"/>
            <a:ext cx="8418600" cy="577080"/>
          </a:xfrm>
          <a:prstGeom prst="rect">
            <a:avLst/>
          </a:prstGeom>
          <a:noFill/>
          <a:ln>
            <a:noFill/>
          </a:ln>
        </p:spPr>
        <p:style>
          <a:lnRef idx="0"/>
          <a:fillRef idx="0"/>
          <a:effectRef idx="0"/>
          <a:fontRef idx="minor"/>
        </p:style>
        <p:txBody>
          <a:bodyPr lIns="90000" rIns="90000" tIns="45000" bIns="45000"/>
          <a:p>
            <a:pPr>
              <a:lnSpc>
                <a:spcPct val="100000"/>
              </a:lnSpc>
            </a:pPr>
            <a:r>
              <a:rPr b="1" i="1" lang="en-US" sz="1800" spc="-1" strike="noStrike">
                <a:solidFill>
                  <a:srgbClr val="000000"/>
                </a:solidFill>
                <a:uFill>
                  <a:solidFill>
                    <a:srgbClr val="ffffff"/>
                  </a:solidFill>
                </a:uFill>
                <a:latin typeface="Arial"/>
                <a:ea typeface="Arial"/>
              </a:rPr>
              <a:t>“ </a:t>
            </a:r>
            <a:r>
              <a:rPr b="1" i="1" lang="en-US" sz="1800" spc="-1" strike="noStrike">
                <a:solidFill>
                  <a:srgbClr val="000000"/>
                </a:solidFill>
                <a:uFill>
                  <a:solidFill>
                    <a:srgbClr val="ffffff"/>
                  </a:solidFill>
                </a:uFill>
                <a:latin typeface="Arial"/>
                <a:ea typeface="Arial"/>
              </a:rPr>
              <a:t>Khoảng khắc 1991 dành cho ngành Nông nghiệp Ấn Độ</a:t>
            </a:r>
            <a:endParaRPr b="0" lang="en-US" sz="1800" spc="-1" strike="noStrike">
              <a:solidFill>
                <a:srgbClr val="000000"/>
              </a:solidFill>
              <a:uFill>
                <a:solidFill>
                  <a:srgbClr val="ffffff"/>
                </a:solidFill>
              </a:uFill>
              <a:latin typeface="Arial"/>
            </a:endParaRPr>
          </a:p>
          <a:p>
            <a:pPr algn="r">
              <a:lnSpc>
                <a:spcPct val="100000"/>
              </a:lnSpc>
            </a:pPr>
            <a:r>
              <a:rPr b="0" lang="en-US" sz="1050" spc="-1" strike="noStrike">
                <a:solidFill>
                  <a:srgbClr val="000000"/>
                </a:solidFill>
                <a:uFill>
                  <a:solidFill>
                    <a:srgbClr val="ffffff"/>
                  </a:solidFill>
                </a:uFill>
                <a:latin typeface="Arial"/>
                <a:ea typeface="Arial"/>
              </a:rPr>
              <a:t>-</a:t>
            </a:r>
            <a:r>
              <a:rPr b="0" lang="en-US" sz="1050" spc="-1" strike="noStrike">
                <a:solidFill>
                  <a:srgbClr val="000000"/>
                </a:solidFill>
                <a:uFill>
                  <a:solidFill>
                    <a:srgbClr val="ffffff"/>
                  </a:solidFill>
                </a:uFill>
                <a:latin typeface="Arial"/>
                <a:ea typeface="Arial"/>
              </a:rPr>
              <a:t> A. Gulati, Chủ tịch Infosys và Giáo sư về Nông nghiệp, ICRIER</a:t>
            </a:r>
            <a:endParaRPr b="0" lang="en-US" sz="1050" spc="-1" strike="noStrike">
              <a:solidFill>
                <a:srgbClr val="000000"/>
              </a:solidFill>
              <a:uFill>
                <a:solidFill>
                  <a:srgbClr val="ffffff"/>
                </a:solidFill>
              </a:uFill>
              <a:latin typeface="Arial"/>
            </a:endParaRPr>
          </a:p>
        </p:txBody>
      </p:sp>
      <p:sp>
        <p:nvSpPr>
          <p:cNvPr id="182" name="CustomShape 5"/>
          <p:cNvSpPr/>
          <p:nvPr/>
        </p:nvSpPr>
        <p:spPr>
          <a:xfrm>
            <a:off x="4451760" y="1292040"/>
            <a:ext cx="3960720" cy="3462840"/>
          </a:xfrm>
          <a:prstGeom prst="rect">
            <a:avLst/>
          </a:prstGeom>
          <a:noFill/>
          <a:ln>
            <a:noFill/>
          </a:ln>
        </p:spPr>
        <p:style>
          <a:lnRef idx="0"/>
          <a:fillRef idx="0"/>
          <a:effectRef idx="0"/>
          <a:fontRef idx="minor"/>
        </p:style>
        <p:txBody>
          <a:bodyPr lIns="90000" rIns="90000" tIns="91440" bIns="91440"/>
          <a:p>
            <a:pPr marL="67320">
              <a:lnSpc>
                <a:spcPct val="100000"/>
              </a:lnSpc>
              <a:spcBef>
                <a:spcPts val="1001"/>
              </a:spcBef>
            </a:pPr>
            <a:r>
              <a:rPr b="1" lang="en-US" sz="1200" spc="-1" strike="noStrike">
                <a:solidFill>
                  <a:srgbClr val="cc0000"/>
                </a:solidFill>
                <a:uFill>
                  <a:solidFill>
                    <a:srgbClr val="ffffff"/>
                  </a:solidFill>
                </a:uFill>
                <a:latin typeface="Arial"/>
                <a:ea typeface="Arial"/>
              </a:rPr>
              <a:t>Cải cách tiếp thị nông nghiệp</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Nông dân có thể bán cho bất cứ ai, không chỉ những người được APMC </a:t>
            </a:r>
            <a:r>
              <a:rPr b="0" lang="en-US" sz="1200" spc="-1" strike="noStrike">
                <a:solidFill>
                  <a:srgbClr val="000000"/>
                </a:solidFill>
                <a:uFill>
                  <a:solidFill>
                    <a:srgbClr val="ffffff"/>
                  </a:solidFill>
                </a:uFill>
                <a:latin typeface="Arial"/>
                <a:ea typeface="Arial"/>
              </a:rPr>
              <a:t>cấp phép </a:t>
            </a:r>
            <a:r>
              <a:rPr b="0" lang="en-US" sz="1200" spc="-1" strike="noStrike">
                <a:solidFill>
                  <a:srgbClr val="000000"/>
                </a:solidFill>
                <a:uFill>
                  <a:solidFill>
                    <a:srgbClr val="ffffff"/>
                  </a:solidFill>
                </a:uFill>
                <a:latin typeface="Arial"/>
                <a:ea typeface="Arial"/>
              </a:rPr>
              <a:t>(Ủy ban thị trường sản xuất nông nghiệp)</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Phá bỏ rào cản thương mại liên bang</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Khung giao dịch điện tử nông sản</a:t>
            </a:r>
            <a:endParaRPr b="0" lang="en-US" sz="1200" spc="-1" strike="noStrike">
              <a:solidFill>
                <a:srgbClr val="000000"/>
              </a:solidFill>
              <a:uFill>
                <a:solidFill>
                  <a:srgbClr val="ffffff"/>
                </a:solidFill>
              </a:uFill>
              <a:latin typeface="Arial"/>
            </a:endParaRPr>
          </a:p>
          <a:p>
            <a:r>
              <a:rPr b="1" lang="en-US" sz="1200" spc="-1" strike="noStrike">
                <a:solidFill>
                  <a:srgbClr val="cc0000"/>
                </a:solidFill>
                <a:uFill>
                  <a:solidFill>
                    <a:srgbClr val="ffffff"/>
                  </a:solidFill>
                </a:uFill>
                <a:latin typeface="Arial"/>
                <a:ea typeface="Arial"/>
              </a:rPr>
              <a:t>Cho phép Canh tác Hợp đồng</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Khung pháp lý nhằm tạo điều kiện cho nông dân tham gia với các nhà chế biến, tổng hợp, nhà bán lẻ lớn, nhà xuất khẩu, v.v..</a:t>
            </a:r>
            <a:endParaRPr b="0" lang="en-US" sz="1200" spc="-1" strike="noStrike">
              <a:solidFill>
                <a:srgbClr val="000000"/>
              </a:solidFill>
              <a:uFill>
                <a:solidFill>
                  <a:srgbClr val="ffffff"/>
                </a:solidFill>
              </a:uFill>
              <a:latin typeface="Arial"/>
            </a:endParaRPr>
          </a:p>
          <a:p>
            <a:pPr marL="274320" indent="-20592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Giảm thiểu rủi ro, đảm bảo lợi nhuận, tiêu chuẩn hóa chất lượng là một phần không thể thiếu của khung pháp lý</a:t>
            </a:r>
            <a:endParaRPr b="0" lang="en-US" sz="12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CustomShape 1"/>
          <p:cNvSpPr/>
          <p:nvPr/>
        </p:nvSpPr>
        <p:spPr>
          <a:xfrm>
            <a:off x="333720" y="660600"/>
            <a:ext cx="4168800" cy="4476600"/>
          </a:xfrm>
          <a:prstGeom prst="rect">
            <a:avLst/>
          </a:prstGeom>
          <a:noFill/>
          <a:ln>
            <a:noFill/>
          </a:ln>
        </p:spPr>
        <p:style>
          <a:lnRef idx="0"/>
          <a:fillRef idx="0"/>
          <a:effectRef idx="0"/>
          <a:fontRef idx="minor"/>
        </p:style>
        <p:txBody>
          <a:bodyPr lIns="90000" rIns="90000" tIns="91440" bIns="91440"/>
          <a:p>
            <a:pPr marL="274320" indent="-205560">
              <a:lnSpc>
                <a:spcPct val="100000"/>
              </a:lnSpc>
              <a:buClr>
                <a:srgbClr val="000000"/>
              </a:buClr>
              <a:buFont typeface="Arial"/>
              <a:buChar char="●"/>
            </a:pPr>
            <a:r>
              <a:rPr b="1" lang="en-US" sz="1050" spc="-1" strike="noStrike">
                <a:solidFill>
                  <a:srgbClr val="f58220"/>
                </a:solidFill>
                <a:uFill>
                  <a:solidFill>
                    <a:srgbClr val="ffffff"/>
                  </a:solidFill>
                </a:uFill>
                <a:latin typeface="Arial"/>
                <a:ea typeface="Arial"/>
              </a:rPr>
              <a:t>1 nghìn tỷ INR </a:t>
            </a:r>
            <a:r>
              <a:rPr b="0" lang="en-US" sz="1050" spc="-1" strike="noStrike">
                <a:solidFill>
                  <a:srgbClr val="000000"/>
                </a:solidFill>
                <a:uFill>
                  <a:solidFill>
                    <a:srgbClr val="ffffff"/>
                  </a:solidFill>
                </a:uFill>
                <a:latin typeface="Arial"/>
                <a:ea typeface="Arial"/>
              </a:rPr>
              <a:t>Cho quỹ phát triển hạ tầng nông nghiệp, hỗ trợ xây dựng cơ sở hạ tầng để người nông dân trực tiếp bán nông sản tới tay người tiêu dùng</a:t>
            </a:r>
            <a:endParaRPr b="0" lang="en-US" sz="1050" spc="-1" strike="noStrike">
              <a:solidFill>
                <a:srgbClr val="000000"/>
              </a:solidFill>
              <a:uFill>
                <a:solidFill>
                  <a:srgbClr val="ffffff"/>
                </a:solidFill>
              </a:uFill>
              <a:latin typeface="Arial"/>
            </a:endParaRPr>
          </a:p>
          <a:p>
            <a:pPr>
              <a:lnSpc>
                <a:spcPct val="100000"/>
              </a:lnSpc>
            </a:pPr>
            <a:endParaRPr b="0" lang="en-US" sz="1050" spc="-1" strike="noStrike">
              <a:solidFill>
                <a:srgbClr val="000000"/>
              </a:solidFill>
              <a:uFill>
                <a:solidFill>
                  <a:srgbClr val="ffffff"/>
                </a:solidFill>
              </a:uFill>
              <a:latin typeface="Arial"/>
            </a:endParaRPr>
          </a:p>
          <a:p>
            <a:pPr marL="274320" indent="-205560">
              <a:lnSpc>
                <a:spcPct val="100000"/>
              </a:lnSpc>
              <a:buClr>
                <a:srgbClr val="000000"/>
              </a:buClr>
              <a:buFont typeface="Arial"/>
              <a:buChar char="●"/>
            </a:pPr>
            <a:r>
              <a:rPr b="1" lang="en-US" sz="1050" spc="-1" strike="noStrike">
                <a:solidFill>
                  <a:srgbClr val="f58220"/>
                </a:solidFill>
                <a:uFill>
                  <a:solidFill>
                    <a:srgbClr val="ffffff"/>
                  </a:solidFill>
                </a:uFill>
                <a:latin typeface="Arial"/>
                <a:ea typeface="Arial"/>
              </a:rPr>
              <a:t>100 tỷ INR </a:t>
            </a:r>
            <a:r>
              <a:rPr b="0" lang="en-US" sz="1050" spc="-1" strike="noStrike">
                <a:solidFill>
                  <a:srgbClr val="000000"/>
                </a:solidFill>
                <a:uFill>
                  <a:solidFill>
                    <a:srgbClr val="ffffff"/>
                  </a:solidFill>
                </a:uFill>
                <a:latin typeface="Arial"/>
                <a:ea typeface="Arial"/>
              </a:rPr>
              <a:t>Hỗ trợ thành lập các doanh nghiệp thực phẩm vi mô (MFE)</a:t>
            </a:r>
            <a:endParaRPr b="0" lang="en-US" sz="1050" spc="-1" strike="noStrike">
              <a:solidFill>
                <a:srgbClr val="000000"/>
              </a:solidFill>
              <a:uFill>
                <a:solidFill>
                  <a:srgbClr val="ffffff"/>
                </a:solidFill>
              </a:uFill>
              <a:latin typeface="Arial"/>
            </a:endParaRPr>
          </a:p>
          <a:p>
            <a:pPr marL="274320" indent="-205560">
              <a:lnSpc>
                <a:spcPct val="100000"/>
              </a:lnSpc>
              <a:spcBef>
                <a:spcPts val="1001"/>
              </a:spcBef>
              <a:buClr>
                <a:srgbClr val="000000"/>
              </a:buClr>
              <a:buFont typeface="Arial"/>
              <a:buChar char="●"/>
            </a:pPr>
            <a:r>
              <a:rPr b="1" lang="en-US" sz="1050" spc="-1" strike="noStrike">
                <a:solidFill>
                  <a:srgbClr val="f58220"/>
                </a:solidFill>
                <a:uFill>
                  <a:solidFill>
                    <a:srgbClr val="ffffff"/>
                  </a:solidFill>
                </a:uFill>
                <a:latin typeface="Arial"/>
                <a:ea typeface="Arial"/>
              </a:rPr>
              <a:t>200 tỷ INR </a:t>
            </a:r>
            <a:r>
              <a:rPr b="0" lang="en-US" sz="1050" spc="-1" strike="noStrike">
                <a:solidFill>
                  <a:srgbClr val="000000"/>
                </a:solidFill>
                <a:uFill>
                  <a:solidFill>
                    <a:srgbClr val="ffffff"/>
                  </a:solidFill>
                </a:uFill>
                <a:latin typeface="Arial"/>
                <a:ea typeface="Arial"/>
              </a:rPr>
              <a:t>Hỗ trợ ngư dân theo chương trình Pradhan Mantri Matsya Sampada Yojana (Cách mạng xanh về phát triển bền vững và có trách nhiệm)</a:t>
            </a:r>
            <a:endParaRPr b="0" lang="en-US" sz="1050" spc="-1" strike="noStrike">
              <a:solidFill>
                <a:srgbClr val="000000"/>
              </a:solidFill>
              <a:uFill>
                <a:solidFill>
                  <a:srgbClr val="ffffff"/>
                </a:solidFill>
              </a:uFill>
              <a:latin typeface="Arial"/>
            </a:endParaRPr>
          </a:p>
          <a:p>
            <a:pPr marL="274320" indent="-20556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Chương trình Quốc gia về kiểm soát dịch bệnh trên động vật đối với bệnh lở mồm long móng (FMD) và bệnh bang (sốt Malta/Brucellosis) đã được triển khai với tổng số tiền </a:t>
            </a:r>
            <a:r>
              <a:rPr b="1" lang="en-US" sz="1050" spc="-1" strike="noStrike">
                <a:solidFill>
                  <a:srgbClr val="f58220"/>
                </a:solidFill>
                <a:uFill>
                  <a:solidFill>
                    <a:srgbClr val="ffffff"/>
                  </a:solidFill>
                </a:uFill>
                <a:latin typeface="Arial"/>
                <a:ea typeface="Arial"/>
              </a:rPr>
              <a:t>133,4 tỷ INR </a:t>
            </a:r>
            <a:endParaRPr b="0" lang="en-US" sz="1050" spc="-1" strike="noStrike">
              <a:solidFill>
                <a:srgbClr val="000000"/>
              </a:solidFill>
              <a:uFill>
                <a:solidFill>
                  <a:srgbClr val="ffffff"/>
                </a:solidFill>
              </a:uFill>
              <a:latin typeface="Arial"/>
            </a:endParaRPr>
          </a:p>
          <a:p>
            <a:pPr marL="274320" indent="-20556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Quỹ phát triển cơ sở hạ tầng chăn nuôi – </a:t>
            </a:r>
            <a:r>
              <a:rPr b="1" lang="en-US" sz="1050" spc="-1" strike="noStrike">
                <a:solidFill>
                  <a:srgbClr val="f58220"/>
                </a:solidFill>
                <a:uFill>
                  <a:solidFill>
                    <a:srgbClr val="ffffff"/>
                  </a:solidFill>
                </a:uFill>
                <a:latin typeface="Arial"/>
                <a:ea typeface="Arial"/>
              </a:rPr>
              <a:t>150 tỷ INR</a:t>
            </a:r>
            <a:endParaRPr b="0" lang="en-US" sz="1050" spc="-1" strike="noStrike">
              <a:solidFill>
                <a:srgbClr val="000000"/>
              </a:solidFill>
              <a:uFill>
                <a:solidFill>
                  <a:srgbClr val="ffffff"/>
                </a:solidFill>
              </a:uFill>
              <a:latin typeface="Arial"/>
            </a:endParaRPr>
          </a:p>
          <a:p>
            <a:pPr marL="274320" indent="-20556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Hỗ trợ phát triển trồng cây thảo dược</a:t>
            </a:r>
            <a:r>
              <a:rPr b="1" lang="en-US" sz="1050" spc="-1" strike="noStrike">
                <a:solidFill>
                  <a:srgbClr val="f58220"/>
                </a:solidFill>
                <a:uFill>
                  <a:solidFill>
                    <a:srgbClr val="ffffff"/>
                  </a:solidFill>
                </a:uFill>
                <a:latin typeface="Arial"/>
                <a:ea typeface="Arial"/>
              </a:rPr>
              <a:t> 40 tỷ INR</a:t>
            </a:r>
            <a:endParaRPr b="0" lang="en-US" sz="1050" spc="-1" strike="noStrike">
              <a:solidFill>
                <a:srgbClr val="000000"/>
              </a:solidFill>
              <a:uFill>
                <a:solidFill>
                  <a:srgbClr val="ffffff"/>
                </a:solidFill>
              </a:uFill>
              <a:latin typeface="Arial"/>
            </a:endParaRPr>
          </a:p>
          <a:p>
            <a:pPr marL="274320" indent="-205560">
              <a:lnSpc>
                <a:spcPct val="100000"/>
              </a:lnSpc>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Hỗ trợ các sáng kiến nuôi ong đàn </a:t>
            </a:r>
            <a:r>
              <a:rPr b="1" lang="en-US" sz="1050" spc="-1" strike="noStrike">
                <a:solidFill>
                  <a:srgbClr val="f58220"/>
                </a:solidFill>
                <a:uFill>
                  <a:solidFill>
                    <a:srgbClr val="ffffff"/>
                  </a:solidFill>
                </a:uFill>
                <a:latin typeface="Arial"/>
                <a:ea typeface="Arial"/>
              </a:rPr>
              <a:t>5 tỷ INR </a:t>
            </a:r>
            <a:endParaRPr b="0" lang="en-US" sz="1050" spc="-1" strike="noStrike">
              <a:solidFill>
                <a:srgbClr val="000000"/>
              </a:solidFill>
              <a:uFill>
                <a:solidFill>
                  <a:srgbClr val="ffffff"/>
                </a:solidFill>
              </a:uFill>
              <a:latin typeface="Arial"/>
            </a:endParaRPr>
          </a:p>
          <a:p>
            <a:pPr marL="274320" indent="-205560">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Mở rộng Chiến lược Hành động Xanh từ cà chua, hành tây, khoai tây (TOP) sang tất cả các loại cây ăn trái và rau (TOTAL) </a:t>
            </a:r>
            <a:r>
              <a:rPr b="1" lang="en-US" sz="1050" spc="-1" strike="noStrike">
                <a:solidFill>
                  <a:srgbClr val="f58220"/>
                </a:solidFill>
                <a:uFill>
                  <a:solidFill>
                    <a:srgbClr val="ffffff"/>
                  </a:solidFill>
                </a:uFill>
                <a:latin typeface="Arial"/>
                <a:ea typeface="Arial"/>
              </a:rPr>
              <a:t>5 tỷ INR</a:t>
            </a:r>
            <a:endParaRPr b="0" lang="en-US" sz="1050" spc="-1" strike="noStrike">
              <a:solidFill>
                <a:srgbClr val="000000"/>
              </a:solidFill>
              <a:uFill>
                <a:solidFill>
                  <a:srgbClr val="ffffff"/>
                </a:solidFill>
              </a:uFill>
              <a:latin typeface="Arial"/>
            </a:endParaRPr>
          </a:p>
          <a:p>
            <a:pPr marL="274320" indent="-205560">
              <a:spcBef>
                <a:spcPts val="1001"/>
              </a:spcBef>
              <a:buClr>
                <a:srgbClr val="000000"/>
              </a:buClr>
              <a:buFont typeface="Arial"/>
              <a:buChar char="●"/>
            </a:pPr>
            <a:r>
              <a:rPr b="0" lang="en-US" sz="1050" spc="-1" strike="noStrike">
                <a:solidFill>
                  <a:srgbClr val="000000"/>
                </a:solidFill>
                <a:uFill>
                  <a:solidFill>
                    <a:srgbClr val="ffffff"/>
                  </a:solidFill>
                </a:uFill>
                <a:latin typeface="Arial"/>
                <a:ea typeface="Arial"/>
              </a:rPr>
              <a:t>Triển khai hệ thống nông nghiệp đảm bảo về giá cả và chất lượng</a:t>
            </a:r>
            <a:endParaRPr b="0" lang="en-US" sz="1050" spc="-1" strike="noStrike">
              <a:solidFill>
                <a:srgbClr val="000000"/>
              </a:solidFill>
              <a:uFill>
                <a:solidFill>
                  <a:srgbClr val="ffffff"/>
                </a:solidFill>
              </a:uFill>
              <a:latin typeface="Arial"/>
            </a:endParaRPr>
          </a:p>
        </p:txBody>
      </p:sp>
      <p:sp>
        <p:nvSpPr>
          <p:cNvPr id="184" name="CustomShape 2"/>
          <p:cNvSpPr/>
          <p:nvPr/>
        </p:nvSpPr>
        <p:spPr>
          <a:xfrm>
            <a:off x="311760" y="182880"/>
            <a:ext cx="6599160" cy="57132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DejaVu Sans"/>
              </a:rPr>
              <a:t>Đẩy mạnh sinh thái nông nghiệp</a:t>
            </a:r>
            <a:endParaRPr b="0" lang="en-US" sz="2600" spc="-1" strike="noStrike">
              <a:solidFill>
                <a:srgbClr val="000000"/>
              </a:solidFill>
              <a:uFill>
                <a:solidFill>
                  <a:srgbClr val="ffffff"/>
                </a:solidFill>
              </a:uFill>
              <a:latin typeface="Arial"/>
            </a:endParaRPr>
          </a:p>
        </p:txBody>
      </p:sp>
      <p:sp>
        <p:nvSpPr>
          <p:cNvPr id="185" name="CustomShape 3"/>
          <p:cNvSpPr/>
          <p:nvPr/>
        </p:nvSpPr>
        <p:spPr>
          <a:xfrm>
            <a:off x="4321440" y="859320"/>
            <a:ext cx="4415400" cy="2534040"/>
          </a:xfrm>
          <a:prstGeom prst="rect">
            <a:avLst/>
          </a:prstGeom>
          <a:noFill/>
          <a:ln>
            <a:noFill/>
          </a:ln>
        </p:spPr>
        <p:style>
          <a:lnRef idx="0"/>
          <a:fillRef idx="0"/>
          <a:effectRef idx="0"/>
          <a:fontRef idx="minor"/>
        </p:style>
        <p:txBody>
          <a:bodyPr lIns="90000" rIns="90000" tIns="91440" bIns="91440"/>
          <a:p>
            <a:pPr marL="274320" indent="-205560">
              <a:spcBef>
                <a:spcPts val="1001"/>
              </a:spcBef>
              <a:buClr>
                <a:srgbClr val="000000"/>
              </a:buClr>
              <a:buFont typeface="Arial"/>
              <a:buChar char="●"/>
            </a:pPr>
            <a:r>
              <a:rPr b="0" lang="en-US" sz="1100" spc="-1" strike="noStrike">
                <a:solidFill>
                  <a:srgbClr val="000000"/>
                </a:solidFill>
                <a:uFill>
                  <a:solidFill>
                    <a:srgbClr val="ffffff"/>
                  </a:solidFill>
                </a:uFill>
                <a:latin typeface="Roboto"/>
                <a:ea typeface="Roboto"/>
              </a:rPr>
              <a:t>Trong Quỹ ngân sách 2018-19, “Chiến lược Greens” đã được công bố với tổng trị giá </a:t>
            </a:r>
            <a:r>
              <a:rPr b="1" lang="en-US" sz="1100" spc="-1" strike="noStrike">
                <a:solidFill>
                  <a:srgbClr val="f58220"/>
                </a:solidFill>
                <a:uFill>
                  <a:solidFill>
                    <a:srgbClr val="ffffff"/>
                  </a:solidFill>
                </a:uFill>
                <a:latin typeface="Roboto"/>
                <a:ea typeface="Roboto"/>
              </a:rPr>
              <a:t>500 tỷ INR</a:t>
            </a:r>
            <a:r>
              <a:rPr b="0" lang="en-US" sz="1100" spc="-1" strike="noStrike">
                <a:solidFill>
                  <a:srgbClr val="000000"/>
                </a:solidFill>
                <a:uFill>
                  <a:solidFill>
                    <a:srgbClr val="ffffff"/>
                  </a:solidFill>
                </a:uFill>
                <a:latin typeface="Roboto"/>
                <a:ea typeface="Roboto"/>
              </a:rPr>
              <a:t> nhằm thúc đẩy các tổ chức sản xuất nông dân (FPO), hậu cần nông nghiệp, các cơ sở chế biến và quản lý chuyên nghiệp. Theo đó, Bộ đã xây dựng một kế hoạch phát triển các sản phẩm cà chua, hành tây và khoai tây (TOP)</a:t>
            </a:r>
            <a:endParaRPr b="0" lang="en-US" sz="1100" spc="-1" strike="noStrike">
              <a:solidFill>
                <a:srgbClr val="000000"/>
              </a:solidFill>
              <a:uFill>
                <a:solidFill>
                  <a:srgbClr val="ffffff"/>
                </a:solidFill>
              </a:uFill>
              <a:latin typeface="Arial"/>
            </a:endParaRPr>
          </a:p>
          <a:p>
            <a:pPr marL="457200">
              <a:lnSpc>
                <a:spcPct val="100000"/>
              </a:lnSpc>
            </a:pPr>
            <a:endParaRPr b="0" lang="en-US" sz="1100" spc="-1" strike="noStrike">
              <a:solidFill>
                <a:srgbClr val="000000"/>
              </a:solidFill>
              <a:uFill>
                <a:solidFill>
                  <a:srgbClr val="ffffff"/>
                </a:solidFill>
              </a:uFill>
              <a:latin typeface="Arial"/>
            </a:endParaRPr>
          </a:p>
          <a:p>
            <a:pPr marL="914400">
              <a:lnSpc>
                <a:spcPct val="100000"/>
              </a:lnSpc>
              <a:spcBef>
                <a:spcPts val="1001"/>
              </a:spcBef>
              <a:spcAft>
                <a:spcPts val="1001"/>
              </a:spcAft>
            </a:pPr>
            <a:endParaRPr b="0" lang="en-US" sz="1100" spc="-1" strike="noStrike">
              <a:solidFill>
                <a:srgbClr val="000000"/>
              </a:solidFill>
              <a:uFill>
                <a:solidFill>
                  <a:srgbClr val="ffffff"/>
                </a:solidFill>
              </a:uFill>
              <a:latin typeface="Arial"/>
            </a:endParaRPr>
          </a:p>
        </p:txBody>
      </p:sp>
      <p:sp>
        <p:nvSpPr>
          <p:cNvPr id="186" name="CustomShape 4"/>
          <p:cNvSpPr/>
          <p:nvPr/>
        </p:nvSpPr>
        <p:spPr>
          <a:xfrm>
            <a:off x="7238160" y="4715640"/>
            <a:ext cx="2778840" cy="28224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pic>
        <p:nvPicPr>
          <p:cNvPr id="187" name="Google Shape;214;p28" descr=""/>
          <p:cNvPicPr/>
          <p:nvPr/>
        </p:nvPicPr>
        <p:blipFill>
          <a:blip r:embed="rId2"/>
          <a:stretch/>
        </p:blipFill>
        <p:spPr>
          <a:xfrm>
            <a:off x="4821120" y="2377440"/>
            <a:ext cx="3744720" cy="233676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482720" y="766080"/>
            <a:ext cx="4629600" cy="4110840"/>
          </a:xfrm>
          <a:prstGeom prst="rect">
            <a:avLst/>
          </a:prstGeom>
          <a:noFill/>
          <a:ln>
            <a:noFill/>
          </a:ln>
        </p:spPr>
        <p:style>
          <a:lnRef idx="0"/>
          <a:fillRef idx="0"/>
          <a:effectRef idx="0"/>
          <a:fontRef idx="minor"/>
        </p:style>
        <p:txBody>
          <a:bodyPr lIns="90000" rIns="90000" tIns="91440" bIns="91440"/>
          <a:p>
            <a:pPr marL="457200" indent="-297000">
              <a:lnSpc>
                <a:spcPct val="100000"/>
              </a:lnSpc>
              <a:spcBef>
                <a:spcPts val="1001"/>
              </a:spcBef>
              <a:buClr>
                <a:srgbClr val="000000"/>
              </a:buClr>
              <a:buFont typeface="Arial"/>
              <a:buChar char="●"/>
            </a:pPr>
            <a:r>
              <a:rPr b="1" lang="en-US" sz="1200" spc="-1" strike="noStrike">
                <a:solidFill>
                  <a:srgbClr val="f58220"/>
                </a:solidFill>
                <a:uFill>
                  <a:solidFill>
                    <a:srgbClr val="ffffff"/>
                  </a:solidFill>
                </a:uFill>
                <a:latin typeface="Arial"/>
                <a:ea typeface="Arial"/>
              </a:rPr>
              <a:t>SWAYAM PRABHA DTH</a:t>
            </a:r>
            <a:r>
              <a:rPr b="0" lang="en-US" sz="1200" spc="-1" strike="noStrike">
                <a:solidFill>
                  <a:srgbClr val="000000"/>
                </a:solidFill>
                <a:uFill>
                  <a:solidFill>
                    <a:srgbClr val="ffffff"/>
                  </a:solidFill>
                </a:uFill>
                <a:latin typeface="Arial"/>
                <a:ea typeface="Arial"/>
              </a:rPr>
              <a:t> các kênh hỗ trợ và tiếp cận đối tượng không có kết nối với mạng internet. Trước đây có 3 kênh riêng dành cho giáo dục, hiện nay đã có thêm 12 kênh mới</a:t>
            </a:r>
            <a:endParaRPr b="0" lang="en-US" sz="1200" spc="-1" strike="noStrike">
              <a:solidFill>
                <a:srgbClr val="000000"/>
              </a:solidFill>
              <a:uFill>
                <a:solidFill>
                  <a:srgbClr val="ffffff"/>
                </a:solidFill>
              </a:uFill>
              <a:latin typeface="Arial"/>
            </a:endParaRPr>
          </a:p>
          <a:p>
            <a:pPr marL="4572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Các kênh truyền hình mang đến các phiên tương tác trực tiếp với chuyên gia qua công cụ Skype</a:t>
            </a:r>
            <a:endParaRPr b="0" lang="en-US" sz="1200" spc="-1" strike="noStrike">
              <a:solidFill>
                <a:srgbClr val="000000"/>
              </a:solidFill>
              <a:uFill>
                <a:solidFill>
                  <a:srgbClr val="ffffff"/>
                </a:solidFill>
              </a:uFill>
              <a:latin typeface="Arial"/>
            </a:endParaRPr>
          </a:p>
          <a:p>
            <a:pPr marL="4572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Đồng thời hợp tác với các nhà vận hành tư nhân trong lĩnh vực truyền hình tại nhà như Tata Sky &amp; Airtel để phát sóng các nội dung video giáo dục để tăng lượt tiếp cận tới các kênh đó</a:t>
            </a:r>
            <a:endParaRPr b="0" lang="en-US" sz="1200" spc="-1" strike="noStrike">
              <a:solidFill>
                <a:srgbClr val="000000"/>
              </a:solidFill>
              <a:uFill>
                <a:solidFill>
                  <a:srgbClr val="ffffff"/>
                </a:solidFill>
              </a:uFill>
              <a:latin typeface="Arial"/>
            </a:endParaRPr>
          </a:p>
          <a:p>
            <a:pPr marL="4572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Phối hợp với Chính phủ Ấn Độ chia sẻ thời lượng phát sóng (4 tiếng mỗi ngày) trên các kênh</a:t>
            </a:r>
            <a:r>
              <a:rPr b="1" lang="en-US" sz="1200" spc="-1" strike="noStrike">
                <a:solidFill>
                  <a:srgbClr val="f58220"/>
                </a:solidFill>
                <a:uFill>
                  <a:solidFill>
                    <a:srgbClr val="ffffff"/>
                  </a:solidFill>
                </a:uFill>
                <a:latin typeface="Arial"/>
                <a:ea typeface="Arial"/>
              </a:rPr>
              <a:t> SWAYAM PRABHA</a:t>
            </a:r>
            <a:r>
              <a:rPr b="0" lang="en-US" sz="1200" spc="-1" strike="noStrike">
                <a:solidFill>
                  <a:srgbClr val="000000"/>
                </a:solidFill>
                <a:uFill>
                  <a:solidFill>
                    <a:srgbClr val="ffffff"/>
                  </a:solidFill>
                </a:uFill>
                <a:latin typeface="Arial"/>
                <a:ea typeface="Arial"/>
              </a:rPr>
              <a:t> để phát các nội dung liên quan đến giáo dục</a:t>
            </a:r>
            <a:endParaRPr b="0" lang="en-US" sz="1200" spc="-1" strike="noStrike">
              <a:solidFill>
                <a:srgbClr val="000000"/>
              </a:solidFill>
              <a:uFill>
                <a:solidFill>
                  <a:srgbClr val="ffffff"/>
                </a:solidFill>
              </a:uFill>
              <a:latin typeface="Arial"/>
            </a:endParaRPr>
          </a:p>
          <a:p>
            <a:pPr marL="457200" indent="-297000">
              <a:lnSpc>
                <a:spcPct val="100000"/>
              </a:lnSpc>
              <a:spcBef>
                <a:spcPts val="1001"/>
              </a:spcBef>
              <a:spcAft>
                <a:spcPts val="1001"/>
              </a:spcAft>
              <a:buClr>
                <a:srgbClr val="000000"/>
              </a:buClr>
              <a:buFont typeface="Arial"/>
              <a:buChar char="●"/>
            </a:pPr>
            <a:r>
              <a:rPr b="1" lang="en-US" sz="1200" spc="-1" strike="noStrike">
                <a:solidFill>
                  <a:srgbClr val="f58220"/>
                </a:solidFill>
                <a:uFill>
                  <a:solidFill>
                    <a:srgbClr val="ffffff"/>
                  </a:solidFill>
                </a:uFill>
                <a:latin typeface="Arial"/>
                <a:ea typeface="Arial"/>
              </a:rPr>
              <a:t>200 đầu sách giáo khoa mới </a:t>
            </a:r>
            <a:r>
              <a:rPr b="0" lang="en-US" sz="1200" spc="-1" strike="noStrike">
                <a:solidFill>
                  <a:srgbClr val="000000"/>
                </a:solidFill>
                <a:uFill>
                  <a:solidFill>
                    <a:srgbClr val="ffffff"/>
                  </a:solidFill>
                </a:uFill>
                <a:latin typeface="Arial"/>
                <a:ea typeface="Arial"/>
              </a:rPr>
              <a:t>được thêm vào e-Paathshaala</a:t>
            </a:r>
            <a:endParaRPr b="0" lang="en-US" sz="1200" spc="-1" strike="noStrike">
              <a:solidFill>
                <a:srgbClr val="000000"/>
              </a:solidFill>
              <a:uFill>
                <a:solidFill>
                  <a:srgbClr val="ffffff"/>
                </a:solidFill>
              </a:uFill>
              <a:latin typeface="Arial"/>
            </a:endParaRPr>
          </a:p>
        </p:txBody>
      </p:sp>
      <p:sp>
        <p:nvSpPr>
          <p:cNvPr id="189" name="CustomShape 2"/>
          <p:cNvSpPr/>
          <p:nvPr/>
        </p:nvSpPr>
        <p:spPr>
          <a:xfrm>
            <a:off x="311760" y="265320"/>
            <a:ext cx="6545880" cy="50040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Giáo dục: Công nghệ là nền tảng</a:t>
            </a:r>
            <a:endParaRPr b="0" lang="en-US" sz="2600" spc="-1" strike="noStrike">
              <a:solidFill>
                <a:srgbClr val="000000"/>
              </a:solidFill>
              <a:uFill>
                <a:solidFill>
                  <a:srgbClr val="ffffff"/>
                </a:solidFill>
              </a:uFill>
              <a:latin typeface="Arial"/>
            </a:endParaRPr>
          </a:p>
        </p:txBody>
      </p:sp>
      <p:sp>
        <p:nvSpPr>
          <p:cNvPr id="190" name="CustomShape 3"/>
          <p:cNvSpPr/>
          <p:nvPr/>
        </p:nvSpPr>
        <p:spPr>
          <a:xfrm>
            <a:off x="7238160" y="4716000"/>
            <a:ext cx="2778840" cy="28224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For more information: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pic>
        <p:nvPicPr>
          <p:cNvPr id="191" name="Google Shape;308;p40" descr=""/>
          <p:cNvPicPr/>
          <p:nvPr/>
        </p:nvPicPr>
        <p:blipFill>
          <a:blip r:embed="rId2"/>
          <a:stretch/>
        </p:blipFill>
        <p:spPr>
          <a:xfrm>
            <a:off x="4826880" y="3971160"/>
            <a:ext cx="2318400" cy="1007280"/>
          </a:xfrm>
          <a:prstGeom prst="rect">
            <a:avLst/>
          </a:prstGeom>
          <a:ln>
            <a:noFill/>
          </a:ln>
        </p:spPr>
      </p:pic>
      <p:sp>
        <p:nvSpPr>
          <p:cNvPr id="192" name="CustomShape 4"/>
          <p:cNvSpPr/>
          <p:nvPr/>
        </p:nvSpPr>
        <p:spPr>
          <a:xfrm>
            <a:off x="194040" y="844560"/>
            <a:ext cx="4271040" cy="4110840"/>
          </a:xfrm>
          <a:prstGeom prst="rect">
            <a:avLst/>
          </a:prstGeom>
          <a:noFill/>
          <a:ln>
            <a:noFill/>
          </a:ln>
        </p:spPr>
        <p:style>
          <a:lnRef idx="0"/>
          <a:fillRef idx="0"/>
          <a:effectRef idx="0"/>
          <a:fontRef idx="minor"/>
        </p:style>
        <p:txBody>
          <a:bodyPr lIns="90000" rIns="90000" tIns="91440" bIns="91440"/>
          <a:p>
            <a:pPr marL="457200" indent="-297000">
              <a:spcBef>
                <a:spcPts val="1001"/>
              </a:spcBef>
              <a:buClr>
                <a:srgbClr val="000000"/>
              </a:buClr>
              <a:buFont typeface="Arial"/>
              <a:buChar char="●"/>
            </a:pPr>
            <a:r>
              <a:rPr b="1" lang="en-US" sz="1200" spc="-1" strike="noStrike">
                <a:solidFill>
                  <a:srgbClr val="f58220"/>
                </a:solidFill>
                <a:uFill>
                  <a:solidFill>
                    <a:srgbClr val="ffffff"/>
                  </a:solidFill>
                </a:uFill>
                <a:latin typeface="Arial"/>
                <a:ea typeface="Arial"/>
              </a:rPr>
              <a:t>PM e-VIDYA </a:t>
            </a:r>
            <a:r>
              <a:rPr b="0" lang="en-US" sz="1200" spc="-1" strike="noStrike">
                <a:solidFill>
                  <a:srgbClr val="000000"/>
                </a:solidFill>
                <a:uFill>
                  <a:solidFill>
                    <a:srgbClr val="ffffff"/>
                  </a:solidFill>
                </a:uFill>
                <a:latin typeface="Arial"/>
                <a:ea typeface="Arial"/>
              </a:rPr>
              <a:t>: tiếp cận đa phương thức với giáo dục trực tuyến/kỹ thuật số</a:t>
            </a:r>
            <a:endParaRPr b="0" lang="en-US" sz="1200" spc="-1" strike="noStrike">
              <a:solidFill>
                <a:srgbClr val="000000"/>
              </a:solidFill>
              <a:uFill>
                <a:solidFill>
                  <a:srgbClr val="ffffff"/>
                </a:solidFill>
              </a:uFill>
              <a:latin typeface="Arial"/>
            </a:endParaRPr>
          </a:p>
          <a:p>
            <a:pPr lvl="1" marL="9144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DIKSHA: sách dùng trong giáo dục trường học được mã hóa (mã QR). Từ ngày 24/3 đến nay mã hóa được </a:t>
            </a:r>
            <a:r>
              <a:rPr b="1" lang="en-US" sz="1200" spc="-1" strike="noStrike">
                <a:solidFill>
                  <a:srgbClr val="f58220"/>
                </a:solidFill>
                <a:uFill>
                  <a:solidFill>
                    <a:srgbClr val="ffffff"/>
                  </a:solidFill>
                </a:uFill>
                <a:latin typeface="Arial"/>
                <a:ea typeface="Arial"/>
              </a:rPr>
              <a:t>610 triệu bản</a:t>
            </a:r>
            <a:endParaRPr b="0" lang="en-US" sz="1200" spc="-1" strike="noStrike">
              <a:solidFill>
                <a:srgbClr val="000000"/>
              </a:solidFill>
              <a:uFill>
                <a:solidFill>
                  <a:srgbClr val="ffffff"/>
                </a:solidFill>
              </a:uFill>
              <a:latin typeface="Arial"/>
            </a:endParaRPr>
          </a:p>
          <a:p>
            <a:pPr lvl="1" marL="9144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Các kênh riêng dành cho giáo dục</a:t>
            </a:r>
            <a:endParaRPr b="0" lang="en-US" sz="1200" spc="-1" strike="noStrike">
              <a:solidFill>
                <a:srgbClr val="000000"/>
              </a:solidFill>
              <a:uFill>
                <a:solidFill>
                  <a:srgbClr val="ffffff"/>
                </a:solidFill>
              </a:uFill>
              <a:latin typeface="Arial"/>
            </a:endParaRPr>
          </a:p>
          <a:p>
            <a:pPr lvl="1" marL="9144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Sử dụng rộng rãi đài radio, radio cộng đồng và đoạn ghi âm (podcast)</a:t>
            </a:r>
            <a:endParaRPr b="0" lang="en-US" sz="1200" spc="-1" strike="noStrike">
              <a:solidFill>
                <a:srgbClr val="000000"/>
              </a:solidFill>
              <a:uFill>
                <a:solidFill>
                  <a:srgbClr val="ffffff"/>
                </a:solidFill>
              </a:uFill>
              <a:latin typeface="Arial"/>
            </a:endParaRPr>
          </a:p>
          <a:p>
            <a:pPr lvl="1" marL="9144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Nội dung số đặc biệt cho đối tượng khiến thị và khiếm thính</a:t>
            </a:r>
            <a:endParaRPr b="0" lang="en-US" sz="1200" spc="-1" strike="noStrike">
              <a:solidFill>
                <a:srgbClr val="000000"/>
              </a:solidFill>
              <a:uFill>
                <a:solidFill>
                  <a:srgbClr val="ffffff"/>
                </a:solidFill>
              </a:uFill>
              <a:latin typeface="Arial"/>
            </a:endParaRPr>
          </a:p>
          <a:p>
            <a:pPr lvl="1" marL="9144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100 trường Đại học hàng đầu cho phép bắt đầu khóa học trực tuyến (tự động)</a:t>
            </a:r>
            <a:endParaRPr b="0" lang="en-US" sz="1200" spc="-1" strike="noStrike">
              <a:solidFill>
                <a:srgbClr val="000000"/>
              </a:solidFill>
              <a:uFill>
                <a:solidFill>
                  <a:srgbClr val="ffffff"/>
                </a:solidFill>
              </a:uFill>
              <a:latin typeface="Arial"/>
            </a:endParaRPr>
          </a:p>
          <a:p>
            <a:pPr marL="457200" indent="-29700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Ra mắt Manodarpan (hỗ trợ tâm lý), Chương trình giảng dạy quốc gia và khung sư phạm mới cho trường học, giáo dục sớm và giáo viên, và Cơ quan Quốc gia về Toán học và Văn hóa Sơ cấp</a:t>
            </a:r>
            <a:endParaRPr b="0" lang="en-US" sz="12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914400" y="1224720"/>
            <a:ext cx="1932840" cy="1475280"/>
          </a:xfrm>
          <a:prstGeom prst="rect">
            <a:avLst/>
          </a:prstGeom>
          <a:noFill/>
          <a:ln>
            <a:noFill/>
          </a:ln>
        </p:spPr>
        <p:style>
          <a:lnRef idx="0"/>
          <a:fillRef idx="0"/>
          <a:effectRef idx="0"/>
          <a:fontRef idx="minor"/>
        </p:style>
        <p:txBody>
          <a:bodyPr lIns="90000" rIns="90000" tIns="91440" bIns="91440"/>
          <a:p>
            <a:pPr>
              <a:lnSpc>
                <a:spcPct val="100000"/>
              </a:lnSpc>
            </a:pPr>
            <a:r>
              <a:rPr b="0" lang="en-US" sz="18300" spc="-1" strike="noStrike">
                <a:solidFill>
                  <a:srgbClr val="cccccc"/>
                </a:solidFill>
                <a:uFill>
                  <a:solidFill>
                    <a:srgbClr val="ffffff"/>
                  </a:solidFill>
                </a:uFill>
                <a:latin typeface="Times New Roman"/>
                <a:ea typeface="Times New Roman"/>
              </a:rPr>
              <a:t>“</a:t>
            </a:r>
            <a:endParaRPr b="0" lang="en-US" sz="18300" spc="-1" strike="noStrike">
              <a:solidFill>
                <a:srgbClr val="000000"/>
              </a:solidFill>
              <a:uFill>
                <a:solidFill>
                  <a:srgbClr val="ffffff"/>
                </a:solidFill>
              </a:uFill>
              <a:latin typeface="Arial"/>
            </a:endParaRPr>
          </a:p>
        </p:txBody>
      </p:sp>
      <p:sp>
        <p:nvSpPr>
          <p:cNvPr id="137" name="CustomShape 2"/>
          <p:cNvSpPr/>
          <p:nvPr/>
        </p:nvSpPr>
        <p:spPr>
          <a:xfrm>
            <a:off x="311760" y="264960"/>
            <a:ext cx="595044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COVID-19: </a:t>
            </a:r>
            <a:r>
              <a:rPr b="1" lang="en-US" sz="2200" spc="-1" strike="noStrike">
                <a:solidFill>
                  <a:srgbClr val="1155cc"/>
                </a:solidFill>
                <a:uFill>
                  <a:solidFill>
                    <a:srgbClr val="ffffff"/>
                  </a:solidFill>
                </a:uFill>
                <a:latin typeface="Roboto"/>
                <a:ea typeface="Roboto"/>
              </a:rPr>
              <a:t>Biến khủng hoảng thành cơ hội</a:t>
            </a:r>
            <a:endParaRPr b="0" lang="en-US" sz="2200" spc="-1" strike="noStrike">
              <a:solidFill>
                <a:srgbClr val="000000"/>
              </a:solidFill>
              <a:uFill>
                <a:solidFill>
                  <a:srgbClr val="ffffff"/>
                </a:solidFill>
              </a:uFill>
              <a:latin typeface="Arial"/>
            </a:endParaRPr>
          </a:p>
        </p:txBody>
      </p:sp>
      <p:sp>
        <p:nvSpPr>
          <p:cNvPr id="138" name="CustomShape 3"/>
          <p:cNvSpPr/>
          <p:nvPr/>
        </p:nvSpPr>
        <p:spPr>
          <a:xfrm>
            <a:off x="2082240" y="2183400"/>
            <a:ext cx="4297320" cy="1832760"/>
          </a:xfrm>
          <a:prstGeom prst="rect">
            <a:avLst/>
          </a:prstGeom>
          <a:noFill/>
          <a:ln>
            <a:noFill/>
          </a:ln>
        </p:spPr>
        <p:style>
          <a:lnRef idx="0"/>
          <a:fillRef idx="0"/>
          <a:effectRef idx="0"/>
          <a:fontRef idx="minor"/>
        </p:style>
        <p:txBody>
          <a:bodyPr lIns="90000" rIns="90000" tIns="91440" bIns="91440"/>
          <a:p>
            <a:pPr>
              <a:lnSpc>
                <a:spcPct val="115000"/>
              </a:lnSpc>
            </a:pPr>
            <a:r>
              <a:rPr b="0" lang="en-US" sz="1990" spc="-1" strike="noStrike">
                <a:solidFill>
                  <a:srgbClr val="000000"/>
                </a:solidFill>
                <a:uFill>
                  <a:solidFill>
                    <a:srgbClr val="ffffff"/>
                  </a:solidFill>
                </a:uFill>
                <a:latin typeface="Arial"/>
                <a:ea typeface="Arial"/>
              </a:rPr>
              <a:t>Tầm nhìn này của Ấn Độ – biến khủng hoảng thành cơ hội – sẽ chứng minh tính hiệu quả cho quyết tâm của chúng ta trong việc xây dựng một Ấn Độ tự lực.</a:t>
            </a:r>
            <a:endParaRPr b="0" lang="en-US" sz="1990" spc="-1" strike="noStrike">
              <a:solidFill>
                <a:srgbClr val="000000"/>
              </a:solidFill>
              <a:uFill>
                <a:solidFill>
                  <a:srgbClr val="ffffff"/>
                </a:solidFill>
              </a:uFill>
              <a:latin typeface="Arial"/>
            </a:endParaRPr>
          </a:p>
          <a:p>
            <a:pPr>
              <a:lnSpc>
                <a:spcPct val="100000"/>
              </a:lnSpc>
              <a:spcAft>
                <a:spcPts val="1599"/>
              </a:spcAft>
            </a:pPr>
            <a:endParaRPr b="0" lang="en-US" sz="1990" spc="-1" strike="noStrike">
              <a:solidFill>
                <a:srgbClr val="000000"/>
              </a:solidFill>
              <a:uFill>
                <a:solidFill>
                  <a:srgbClr val="ffffff"/>
                </a:solidFill>
              </a:uFill>
              <a:latin typeface="Arial"/>
            </a:endParaRPr>
          </a:p>
        </p:txBody>
      </p:sp>
      <p:sp>
        <p:nvSpPr>
          <p:cNvPr id="139" name="CustomShape 4"/>
          <p:cNvSpPr/>
          <p:nvPr/>
        </p:nvSpPr>
        <p:spPr>
          <a:xfrm>
            <a:off x="6333480" y="3531240"/>
            <a:ext cx="2173680" cy="681120"/>
          </a:xfrm>
          <a:prstGeom prst="rect">
            <a:avLst/>
          </a:prstGeom>
          <a:noFill/>
          <a:ln>
            <a:noFill/>
          </a:ln>
        </p:spPr>
        <p:style>
          <a:lnRef idx="0"/>
          <a:fillRef idx="0"/>
          <a:effectRef idx="0"/>
          <a:fontRef idx="minor"/>
        </p:style>
        <p:txBody>
          <a:bodyPr lIns="90000" rIns="90000" tIns="91440" bIns="91440"/>
          <a:p>
            <a:pPr algn="ctr">
              <a:lnSpc>
                <a:spcPct val="100000"/>
              </a:lnSpc>
            </a:pPr>
            <a:r>
              <a:rPr b="0" lang="en-US" sz="1220" spc="-1" strike="noStrike">
                <a:solidFill>
                  <a:srgbClr val="000000"/>
                </a:solidFill>
                <a:uFill>
                  <a:solidFill>
                    <a:srgbClr val="ffffff"/>
                  </a:solidFill>
                </a:uFill>
                <a:latin typeface="Roboto"/>
                <a:ea typeface="Roboto"/>
              </a:rPr>
              <a:t>Thủ tướng</a:t>
            </a:r>
            <a:endParaRPr b="0" lang="en-US" sz="1220" spc="-1" strike="noStrike">
              <a:solidFill>
                <a:srgbClr val="000000"/>
              </a:solidFill>
              <a:uFill>
                <a:solidFill>
                  <a:srgbClr val="ffffff"/>
                </a:solidFill>
              </a:uFill>
              <a:latin typeface="Arial"/>
            </a:endParaRPr>
          </a:p>
          <a:p>
            <a:pPr algn="ctr">
              <a:lnSpc>
                <a:spcPct val="100000"/>
              </a:lnSpc>
            </a:pPr>
            <a:r>
              <a:rPr b="1" lang="en-US" sz="1100" spc="-1" strike="noStrike">
                <a:solidFill>
                  <a:srgbClr val="000000"/>
                </a:solidFill>
                <a:uFill>
                  <a:solidFill>
                    <a:srgbClr val="ffffff"/>
                  </a:solidFill>
                </a:uFill>
                <a:latin typeface="Roboto"/>
                <a:ea typeface="Roboto"/>
              </a:rPr>
              <a:t>Narendra Modi </a:t>
            </a:r>
            <a:endParaRPr b="0" lang="en-US" sz="1100" spc="-1" strike="noStrike">
              <a:solidFill>
                <a:srgbClr val="000000"/>
              </a:solidFill>
              <a:uFill>
                <a:solidFill>
                  <a:srgbClr val="ffffff"/>
                </a:solidFill>
              </a:uFill>
              <a:latin typeface="Arial"/>
            </a:endParaRPr>
          </a:p>
        </p:txBody>
      </p:sp>
      <p:pic>
        <p:nvPicPr>
          <p:cNvPr id="140" name="Google Shape;81;p11" descr=""/>
          <p:cNvPicPr/>
          <p:nvPr/>
        </p:nvPicPr>
        <p:blipFill>
          <a:blip r:embed="rId1"/>
          <a:stretch/>
        </p:blipFill>
        <p:spPr>
          <a:xfrm>
            <a:off x="6811200" y="2286360"/>
            <a:ext cx="1218240" cy="1243800"/>
          </a:xfrm>
          <a:prstGeom prst="rect">
            <a:avLst/>
          </a:prstGeom>
          <a:ln>
            <a:noFill/>
          </a:ln>
        </p:spPr>
      </p:pic>
      <p:sp>
        <p:nvSpPr>
          <p:cNvPr id="141" name="CustomShape 5"/>
          <p:cNvSpPr/>
          <p:nvPr/>
        </p:nvSpPr>
        <p:spPr>
          <a:xfrm rot="10800000">
            <a:off x="8517600" y="7560360"/>
            <a:ext cx="1932840" cy="1475280"/>
          </a:xfrm>
          <a:prstGeom prst="rect">
            <a:avLst/>
          </a:prstGeom>
          <a:noFill/>
          <a:ln>
            <a:noFill/>
          </a:ln>
        </p:spPr>
        <p:style>
          <a:lnRef idx="0"/>
          <a:fillRef idx="0"/>
          <a:effectRef idx="0"/>
          <a:fontRef idx="minor"/>
        </p:style>
        <p:txBody>
          <a:bodyPr lIns="90000" rIns="90000" tIns="91440" bIns="91440"/>
          <a:p>
            <a:pPr>
              <a:lnSpc>
                <a:spcPct val="100000"/>
              </a:lnSpc>
            </a:pPr>
            <a:r>
              <a:rPr b="0" lang="en-US" sz="18300" spc="-1" strike="noStrike">
                <a:solidFill>
                  <a:srgbClr val="cccccc"/>
                </a:solidFill>
                <a:uFill>
                  <a:solidFill>
                    <a:srgbClr val="ffffff"/>
                  </a:solidFill>
                </a:uFill>
                <a:latin typeface="Times New Roman"/>
                <a:ea typeface="Times New Roman"/>
              </a:rPr>
              <a:t>“</a:t>
            </a:r>
            <a:endParaRPr b="0" lang="en-US" sz="183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311760" y="264960"/>
            <a:ext cx="57967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COVID-19: Tác động</a:t>
            </a:r>
            <a:br/>
            <a:br/>
            <a:endParaRPr b="0" lang="en-US" sz="2600" spc="-1" strike="noStrike">
              <a:solidFill>
                <a:srgbClr val="000000"/>
              </a:solidFill>
              <a:uFill>
                <a:solidFill>
                  <a:srgbClr val="ffffff"/>
                </a:solidFill>
              </a:uFill>
              <a:latin typeface="Arial"/>
            </a:endParaRPr>
          </a:p>
        </p:txBody>
      </p:sp>
      <p:sp>
        <p:nvSpPr>
          <p:cNvPr id="143" name="CustomShape 2"/>
          <p:cNvSpPr/>
          <p:nvPr/>
        </p:nvSpPr>
        <p:spPr>
          <a:xfrm>
            <a:off x="320400" y="954360"/>
            <a:ext cx="3981240" cy="3834720"/>
          </a:xfrm>
          <a:prstGeom prst="rect">
            <a:avLst/>
          </a:prstGeom>
          <a:noFill/>
          <a:ln>
            <a:noFill/>
          </a:ln>
        </p:spPr>
        <p:style>
          <a:lnRef idx="0"/>
          <a:fillRef idx="0"/>
          <a:effectRef idx="0"/>
          <a:fontRef idx="minor"/>
        </p:style>
        <p:txBody>
          <a:bodyPr lIns="90000" rIns="90000" tIns="91440" bIns="91440"/>
          <a:p>
            <a:pPr>
              <a:lnSpc>
                <a:spcPct val="100000"/>
              </a:lnSpc>
            </a:pPr>
            <a:r>
              <a:rPr b="0" lang="en-US" sz="1200" spc="-1" strike="noStrike">
                <a:solidFill>
                  <a:srgbClr val="000000"/>
                </a:solidFill>
                <a:uFill>
                  <a:solidFill>
                    <a:srgbClr val="ffffff"/>
                  </a:solidFill>
                </a:uFill>
                <a:latin typeface="Arial"/>
                <a:ea typeface="Arial"/>
              </a:rPr>
              <a:t>Đại dịch COVID-19 đã cướp đi hơn 320.000 sinh mạng (đầu tháng 12 năm 2019 tới 19 tháng 5 năm 2020) và lây nhiễm hơn </a:t>
            </a:r>
            <a:r>
              <a:rPr b="1" lang="en-US" sz="1200" spc="-1" strike="noStrike">
                <a:solidFill>
                  <a:srgbClr val="f58220"/>
                </a:solidFill>
                <a:uFill>
                  <a:solidFill>
                    <a:srgbClr val="ffffff"/>
                  </a:solidFill>
                </a:uFill>
                <a:latin typeface="Arial"/>
                <a:ea typeface="Arial"/>
              </a:rPr>
              <a:t>4,9 triệu </a:t>
            </a:r>
            <a:r>
              <a:rPr b="0" lang="en-US" sz="1200" spc="-1" strike="noStrike">
                <a:solidFill>
                  <a:srgbClr val="000000"/>
                </a:solidFill>
                <a:uFill>
                  <a:solidFill>
                    <a:srgbClr val="ffffff"/>
                  </a:solidFill>
                </a:uFill>
                <a:latin typeface="Arial"/>
                <a:ea typeface="Arial"/>
              </a:rPr>
              <a:t>người tại 180 quốc gia. Trong thời gian này, Ấn Độ đã báo cáo </a:t>
            </a:r>
            <a:r>
              <a:rPr b="1" lang="en-US" sz="1200" spc="-1" strike="noStrike">
                <a:solidFill>
                  <a:srgbClr val="f58220"/>
                </a:solidFill>
                <a:uFill>
                  <a:solidFill>
                    <a:srgbClr val="ffffff"/>
                  </a:solidFill>
                </a:uFill>
                <a:latin typeface="Arial"/>
                <a:ea typeface="Arial"/>
              </a:rPr>
              <a:t>hơn 100.000 trường hợp nhiễm COVID-19</a:t>
            </a:r>
            <a:r>
              <a:rPr b="0" lang="en-US" sz="1200" spc="-1" strike="noStrike">
                <a:solidFill>
                  <a:srgbClr val="000000"/>
                </a:solidFill>
                <a:uFill>
                  <a:solidFill>
                    <a:srgbClr val="ffffff"/>
                  </a:solidFill>
                </a:uFill>
                <a:latin typeface="Arial"/>
                <a:ea typeface="Arial"/>
              </a:rPr>
              <a:t> và hơn </a:t>
            </a:r>
            <a:r>
              <a:rPr b="1" lang="en-US" sz="1200" spc="-1" strike="noStrike">
                <a:solidFill>
                  <a:srgbClr val="f58220"/>
                </a:solidFill>
                <a:uFill>
                  <a:solidFill>
                    <a:srgbClr val="ffffff"/>
                  </a:solidFill>
                </a:uFill>
                <a:latin typeface="Arial"/>
                <a:ea typeface="Arial"/>
              </a:rPr>
              <a:t>3.000 ca tử vong</a:t>
            </a:r>
            <a:r>
              <a:rPr b="0" lang="en-US" sz="1200" spc="-1" strike="noStrike">
                <a:solidFill>
                  <a:srgbClr val="000000"/>
                </a:solidFill>
                <a:uFill>
                  <a:solidFill>
                    <a:srgbClr val="ffffff"/>
                  </a:solidFill>
                </a:uFill>
                <a:latin typeface="Arial"/>
                <a:ea typeface="Arial"/>
              </a:rPr>
              <a:t>.</a:t>
            </a:r>
            <a:endParaRPr b="0" lang="en-US" sz="1200" spc="-1" strike="noStrike">
              <a:solidFill>
                <a:srgbClr val="000000"/>
              </a:solidFill>
              <a:uFill>
                <a:solidFill>
                  <a:srgbClr val="ffffff"/>
                </a:solidFill>
              </a:uFill>
              <a:latin typeface="Arial"/>
            </a:endParaRPr>
          </a:p>
          <a:p>
            <a:pPr marL="216000" indent="-215640">
              <a:lnSpc>
                <a:spcPct val="100000"/>
              </a:lnSpc>
              <a:spcBef>
                <a:spcPts val="1599"/>
              </a:spcBef>
              <a:buClr>
                <a:srgbClr val="000000"/>
              </a:buClr>
              <a:buSzPct val="45000"/>
              <a:buFont typeface="Wingdings" charset="2"/>
              <a:buChar char=""/>
            </a:pPr>
            <a:r>
              <a:rPr b="0" lang="en-US" sz="1200" spc="-1" strike="noStrike">
                <a:solidFill>
                  <a:srgbClr val="000000"/>
                </a:solidFill>
                <a:uFill>
                  <a:solidFill>
                    <a:srgbClr val="ffffff"/>
                  </a:solidFill>
                </a:uFill>
                <a:latin typeface="Arial"/>
                <a:ea typeface="Arial"/>
              </a:rPr>
              <a:t>Phát hiện lần đầu tiên tại Trung Quốc vào tháng 11 năm 2019, COVID-19 đã lan rộng nhanh chóng, khiến thế giới bị đình trệ</a:t>
            </a:r>
            <a:endParaRPr b="0" lang="en-US" sz="1200" spc="-1" strike="noStrike">
              <a:solidFill>
                <a:srgbClr val="000000"/>
              </a:solidFill>
              <a:uFill>
                <a:solidFill>
                  <a:srgbClr val="ffffff"/>
                </a:solidFill>
              </a:uFill>
              <a:latin typeface="Arial"/>
            </a:endParaRPr>
          </a:p>
          <a:p>
            <a:pPr marL="216000" indent="-215640">
              <a:lnSpc>
                <a:spcPct val="100000"/>
              </a:lnSpc>
              <a:spcBef>
                <a:spcPts val="1599"/>
              </a:spcBef>
              <a:buClr>
                <a:srgbClr val="000000"/>
              </a:buClr>
              <a:buSzPct val="45000"/>
              <a:buFont typeface="Wingdings" charset="2"/>
              <a:buChar char=""/>
            </a:pPr>
            <a:r>
              <a:rPr b="0" lang="en-US" sz="1200" spc="-1" strike="noStrike">
                <a:solidFill>
                  <a:srgbClr val="000000"/>
                </a:solidFill>
                <a:uFill>
                  <a:solidFill>
                    <a:srgbClr val="ffffff"/>
                  </a:solidFill>
                </a:uFill>
                <a:latin typeface="Arial"/>
                <a:ea typeface="Arial"/>
              </a:rPr>
              <a:t>Tổng số trường hợp được báo cáo là </a:t>
            </a:r>
            <a:r>
              <a:rPr b="1" lang="en-US" sz="1200" spc="-1" strike="noStrike">
                <a:solidFill>
                  <a:srgbClr val="f58220"/>
                </a:solidFill>
                <a:uFill>
                  <a:solidFill>
                    <a:srgbClr val="ffffff"/>
                  </a:solidFill>
                </a:uFill>
                <a:latin typeface="Arial"/>
                <a:ea typeface="Arial"/>
              </a:rPr>
              <a:t>hơn 4,9 triệu,</a:t>
            </a:r>
            <a:r>
              <a:rPr b="0" lang="en-US" sz="1200" spc="-1" strike="noStrike">
                <a:solidFill>
                  <a:srgbClr val="000000"/>
                </a:solidFill>
                <a:uFill>
                  <a:solidFill>
                    <a:srgbClr val="ffffff"/>
                  </a:solidFill>
                </a:uFill>
                <a:latin typeface="Arial"/>
                <a:ea typeface="Arial"/>
              </a:rPr>
              <a:t> tổng số ca tử vong vào ≈320.000, tổng số ca phục hồi là hơn 1,9 triệu</a:t>
            </a:r>
            <a:endParaRPr b="0" lang="en-US" sz="1200" spc="-1" strike="noStrike">
              <a:solidFill>
                <a:srgbClr val="000000"/>
              </a:solidFill>
              <a:uFill>
                <a:solidFill>
                  <a:srgbClr val="ffffff"/>
                </a:solidFill>
              </a:uFill>
              <a:latin typeface="Arial"/>
            </a:endParaRPr>
          </a:p>
          <a:p>
            <a:pPr marL="216000" indent="-215640">
              <a:lnSpc>
                <a:spcPct val="100000"/>
              </a:lnSpc>
              <a:spcBef>
                <a:spcPts val="1599"/>
              </a:spcBef>
              <a:spcAft>
                <a:spcPts val="1599"/>
              </a:spcAft>
              <a:buClr>
                <a:srgbClr val="000000"/>
              </a:buClr>
              <a:buSzPct val="45000"/>
              <a:buFont typeface="Wingdings" charset="2"/>
              <a:buChar char=""/>
            </a:pPr>
            <a:r>
              <a:rPr b="0" lang="en-US" sz="1200" spc="-1" strike="noStrike">
                <a:solidFill>
                  <a:srgbClr val="000000"/>
                </a:solidFill>
                <a:uFill>
                  <a:solidFill>
                    <a:srgbClr val="ffffff"/>
                  </a:solidFill>
                </a:uFill>
                <a:latin typeface="Arial"/>
                <a:ea typeface="Arial"/>
              </a:rPr>
              <a:t>Khoảng 10 loại vắc-xin COVID-19 thuộc nhiều giai đoạn thử nghiệm và phát triển </a:t>
            </a:r>
            <a:endParaRPr b="0" lang="en-US" sz="1200" spc="-1" strike="noStrike">
              <a:solidFill>
                <a:srgbClr val="000000"/>
              </a:solidFill>
              <a:uFill>
                <a:solidFill>
                  <a:srgbClr val="ffffff"/>
                </a:solidFill>
              </a:uFill>
              <a:latin typeface="Arial"/>
            </a:endParaRPr>
          </a:p>
        </p:txBody>
      </p:sp>
      <p:sp>
        <p:nvSpPr>
          <p:cNvPr id="144" name="CustomShape 3"/>
          <p:cNvSpPr/>
          <p:nvPr/>
        </p:nvSpPr>
        <p:spPr>
          <a:xfrm>
            <a:off x="4378680" y="954360"/>
            <a:ext cx="4358160" cy="1979640"/>
          </a:xfrm>
          <a:prstGeom prst="rect">
            <a:avLst/>
          </a:prstGeom>
          <a:noFill/>
          <a:ln>
            <a:noFill/>
          </a:ln>
        </p:spPr>
        <p:style>
          <a:lnRef idx="0"/>
          <a:fillRef idx="0"/>
          <a:effectRef idx="0"/>
          <a:fontRef idx="minor"/>
        </p:style>
        <p:txBody>
          <a:bodyPr lIns="90000" rIns="90000" tIns="91440" bIns="91440"/>
          <a:p>
            <a:pPr marL="457200" indent="-297360">
              <a:lnSpc>
                <a:spcPct val="100000"/>
              </a:lnSpc>
              <a:buClr>
                <a:srgbClr val="000000"/>
              </a:buClr>
              <a:buFont typeface="Roboto"/>
              <a:buChar char="●"/>
            </a:pPr>
            <a:r>
              <a:rPr b="1" lang="en-US" sz="1200" spc="-1" strike="noStrike">
                <a:solidFill>
                  <a:srgbClr val="000000"/>
                </a:solidFill>
                <a:uFill>
                  <a:solidFill>
                    <a:srgbClr val="ffffff"/>
                  </a:solidFill>
                </a:uFill>
                <a:latin typeface="Arial"/>
                <a:ea typeface="Roboto"/>
              </a:rPr>
              <a:t>COVID-19 đã làm gián đoạn lưu lượng người / hàng hóa, có khả năng gây thiệt hại cho nền kinh tế toàn cầu lên tới 8,8 nghìn tỷ USD</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1" lang="en-US" sz="1200" spc="-1" strike="noStrike">
                <a:solidFill>
                  <a:srgbClr val="000000"/>
                </a:solidFill>
                <a:uFill>
                  <a:solidFill>
                    <a:srgbClr val="ffffff"/>
                  </a:solidFill>
                </a:uFill>
                <a:latin typeface="Arial"/>
                <a:ea typeface="Roboto"/>
              </a:rPr>
              <a:t>Ấn Độ đang nghiên cứu phát triển vắc-xin, liệu pháp huyết tương, trị liệu bằng thuốc, thiết bị y tế cho COVID-19</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1" lang="en-US" sz="1200" spc="-1" strike="noStrike">
                <a:solidFill>
                  <a:srgbClr val="000000"/>
                </a:solidFill>
                <a:uFill>
                  <a:solidFill>
                    <a:srgbClr val="ffffff"/>
                  </a:solidFill>
                </a:uFill>
                <a:latin typeface="Arial"/>
                <a:ea typeface="Roboto"/>
              </a:rPr>
              <a:t>Ấn Độ đã cung cấp các loại thuốc thiết yếu cho hơn </a:t>
            </a:r>
            <a:r>
              <a:rPr b="1" lang="en-US" sz="1200" spc="-1" strike="noStrike">
                <a:solidFill>
                  <a:srgbClr val="f58220"/>
                </a:solidFill>
                <a:uFill>
                  <a:solidFill>
                    <a:srgbClr val="ffffff"/>
                  </a:solidFill>
                </a:uFill>
                <a:latin typeface="Arial"/>
                <a:ea typeface="Roboto"/>
              </a:rPr>
              <a:t>123 quốc gia</a:t>
            </a:r>
            <a:r>
              <a:rPr b="1" lang="en-US" sz="1200" spc="-1" strike="noStrike">
                <a:solidFill>
                  <a:srgbClr val="000000"/>
                </a:solidFill>
                <a:uFill>
                  <a:solidFill>
                    <a:srgbClr val="ffffff"/>
                  </a:solidFill>
                </a:uFill>
                <a:latin typeface="Arial"/>
                <a:ea typeface="Roboto"/>
              </a:rPr>
              <a:t> và thành lập quỹ SAARC COVID-19</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1" lang="en-US" sz="1200" spc="-1" strike="noStrike">
                <a:solidFill>
                  <a:srgbClr val="000000"/>
                </a:solidFill>
                <a:uFill>
                  <a:solidFill>
                    <a:srgbClr val="ffffff"/>
                  </a:solidFill>
                </a:uFill>
                <a:latin typeface="Arial"/>
                <a:ea typeface="Roboto"/>
              </a:rPr>
              <a:t>Ấn Độ đang hợp tác toàn cầu về nghiên cứu &amp; phát triển và cung cấp vật tư y tế để đối phó với COVID-19 R &amp; D, bao gồm mua bán các mặt hàng chính và trao đổi thông tin</a:t>
            </a:r>
            <a:endParaRPr b="0" lang="en-US" sz="1200" spc="-1" strike="noStrike">
              <a:solidFill>
                <a:srgbClr val="000000"/>
              </a:solidFill>
              <a:uFill>
                <a:solidFill>
                  <a:srgbClr val="ffffff"/>
                </a:solidFill>
              </a:uFill>
              <a:latin typeface="Arial"/>
            </a:endParaRPr>
          </a:p>
          <a:p>
            <a:pPr>
              <a:lnSpc>
                <a:spcPct val="100000"/>
              </a:lnSpc>
              <a:spcBef>
                <a:spcPts val="1001"/>
              </a:spcBef>
              <a:spcAft>
                <a:spcPts val="1001"/>
              </a:spcAft>
            </a:pPr>
            <a:endParaRPr b="0" lang="en-US" sz="1200" spc="-1" strike="noStrike">
              <a:solidFill>
                <a:srgbClr val="000000"/>
              </a:solidFill>
              <a:uFill>
                <a:solidFill>
                  <a:srgbClr val="ffffff"/>
                </a:solidFill>
              </a:uFill>
              <a:latin typeface="Arial"/>
            </a:endParaRPr>
          </a:p>
        </p:txBody>
      </p:sp>
      <p:pic>
        <p:nvPicPr>
          <p:cNvPr id="145" name="Google Shape;89;p12" descr=""/>
          <p:cNvPicPr/>
          <p:nvPr/>
        </p:nvPicPr>
        <p:blipFill>
          <a:blip r:embed="rId1"/>
          <a:stretch/>
        </p:blipFill>
        <p:spPr>
          <a:xfrm>
            <a:off x="5852160" y="3840480"/>
            <a:ext cx="1744560" cy="113256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219960" y="878040"/>
            <a:ext cx="4590000" cy="3594240"/>
          </a:xfrm>
          <a:prstGeom prst="rect">
            <a:avLst/>
          </a:prstGeom>
          <a:noFill/>
          <a:ln>
            <a:noFill/>
          </a:ln>
        </p:spPr>
        <p:style>
          <a:lnRef idx="0"/>
          <a:fillRef idx="0"/>
          <a:effectRef idx="0"/>
          <a:fontRef idx="minor"/>
        </p:style>
        <p:txBody>
          <a:bodyPr lIns="90000" rIns="90000" tIns="91440" bIns="91440"/>
          <a:p>
            <a:pPr>
              <a:lnSpc>
                <a:spcPct val="100000"/>
              </a:lnSpc>
            </a:pPr>
            <a:r>
              <a:rPr b="1" lang="en-US" sz="1200" spc="-1" strike="noStrike">
                <a:solidFill>
                  <a:srgbClr val="cc0000"/>
                </a:solidFill>
                <a:uFill>
                  <a:solidFill>
                    <a:srgbClr val="ffffff"/>
                  </a:solidFill>
                </a:uFill>
                <a:latin typeface="Arial"/>
                <a:ea typeface="Arial"/>
              </a:rPr>
              <a:t>Các biện pháp đã thực hiện trong mảng y tế nhằm kiểm soát dịch COVID</a:t>
            </a:r>
            <a:endParaRPr b="0" lang="en-US" sz="1200" spc="-1" strike="noStrike">
              <a:solidFill>
                <a:srgbClr val="000000"/>
              </a:solidFill>
              <a:uFill>
                <a:solidFill>
                  <a:srgbClr val="ffffff"/>
                </a:solidFill>
              </a:uFill>
              <a:latin typeface="Arial"/>
            </a:endParaRPr>
          </a:p>
          <a:p>
            <a:pPr>
              <a:lnSpc>
                <a:spcPct val="100000"/>
              </a:lnSpc>
            </a:pPr>
            <a:endParaRPr b="0" lang="en-US" sz="1200" spc="-1" strike="noStrike">
              <a:solidFill>
                <a:srgbClr val="000000"/>
              </a:solidFill>
              <a:uFill>
                <a:solidFill>
                  <a:srgbClr val="ffffff"/>
                </a:solidFill>
              </a:uFill>
              <a:latin typeface="Arial"/>
            </a:endParaRPr>
          </a:p>
          <a:p>
            <a:pPr>
              <a:lnSpc>
                <a:spcPct val="100000"/>
              </a:lnSpc>
            </a:pPr>
            <a:r>
              <a:rPr b="1" lang="en-US" sz="1200" spc="-1" strike="noStrike">
                <a:solidFill>
                  <a:srgbClr val="000000"/>
                </a:solidFill>
                <a:uFill>
                  <a:solidFill>
                    <a:srgbClr val="ffffff"/>
                  </a:solidFill>
                </a:uFill>
                <a:latin typeface="Arial"/>
                <a:ea typeface="Arial"/>
              </a:rPr>
              <a:t>Các biện pháp có tổng chi phí lên tới</a:t>
            </a:r>
            <a:r>
              <a:rPr b="0" lang="en-US" sz="1200" spc="-1" strike="noStrike">
                <a:solidFill>
                  <a:srgbClr val="000000"/>
                </a:solidFill>
                <a:uFill>
                  <a:solidFill>
                    <a:srgbClr val="ffffff"/>
                  </a:solidFill>
                </a:uFill>
                <a:latin typeface="Arial"/>
                <a:ea typeface="Arial"/>
              </a:rPr>
              <a:t> </a:t>
            </a:r>
            <a:r>
              <a:rPr b="1" lang="en-US" sz="1200" spc="-1" strike="noStrike">
                <a:solidFill>
                  <a:srgbClr val="ffc000"/>
                </a:solidFill>
                <a:uFill>
                  <a:solidFill>
                    <a:srgbClr val="ffffff"/>
                  </a:solidFill>
                </a:uFill>
                <a:latin typeface="Arial"/>
                <a:ea typeface="Arial"/>
              </a:rPr>
              <a:t>150 tỷ INR</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Thông báo tới các Bang –  41.1 tỷ INR</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Các vật dụng thiết yếu –  37.5 tỷ INR</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Các bộ dụng cụ và phòng thí nghiệm –  5.5 tỷ INR</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Bảo hiểm trị giá 5 triệu INR dành cho mỗi chuyên gia y tế </a:t>
            </a:r>
            <a:endParaRPr b="0" lang="en-US" sz="1200" spc="-1" strike="noStrike">
              <a:solidFill>
                <a:srgbClr val="000000"/>
              </a:solidFill>
              <a:uFill>
                <a:solidFill>
                  <a:srgbClr val="ffffff"/>
                </a:solidFill>
              </a:uFill>
              <a:latin typeface="Arial"/>
            </a:endParaRPr>
          </a:p>
          <a:p>
            <a:pPr>
              <a:lnSpc>
                <a:spcPct val="80000"/>
              </a:lnSpc>
              <a:spcBef>
                <a:spcPts val="1001"/>
              </a:spcBef>
              <a:spcAft>
                <a:spcPts val="400"/>
              </a:spcAft>
            </a:pPr>
            <a:endParaRPr b="0" lang="en-US" sz="1200" spc="-1" strike="noStrike">
              <a:solidFill>
                <a:srgbClr val="000000"/>
              </a:solidFill>
              <a:uFill>
                <a:solidFill>
                  <a:srgbClr val="ffffff"/>
                </a:solidFill>
              </a:uFill>
              <a:latin typeface="Arial"/>
            </a:endParaRPr>
          </a:p>
          <a:p>
            <a:pPr>
              <a:lnSpc>
                <a:spcPct val="80000"/>
              </a:lnSpc>
            </a:pPr>
            <a:r>
              <a:rPr b="1" lang="en-US" sz="1200" spc="-1" strike="noStrike">
                <a:solidFill>
                  <a:srgbClr val="000000"/>
                </a:solidFill>
                <a:uFill>
                  <a:solidFill>
                    <a:srgbClr val="ffffff"/>
                  </a:solidFill>
                </a:uFill>
                <a:latin typeface="Arial"/>
                <a:ea typeface="Arial"/>
              </a:rPr>
              <a:t>Nâng cấp CNTT</a:t>
            </a:r>
            <a:endParaRPr b="0" lang="en-US" sz="1200" spc="-1" strike="noStrike">
              <a:solidFill>
                <a:srgbClr val="000000"/>
              </a:solidFill>
              <a:uFill>
                <a:solidFill>
                  <a:srgbClr val="ffffff"/>
                </a:solidFill>
              </a:uFill>
              <a:latin typeface="Arial"/>
            </a:endParaRPr>
          </a:p>
          <a:p>
            <a:pPr marL="216000" indent="-215640">
              <a:lnSpc>
                <a:spcPct val="100000"/>
              </a:lnSpc>
              <a:buClr>
                <a:srgbClr val="000000"/>
              </a:buClr>
              <a:buFont typeface="Wingdings" charset="2"/>
              <a:buChar char=""/>
            </a:pPr>
            <a:r>
              <a:rPr b="0" lang="en-US" sz="1200" spc="-1" strike="noStrike">
                <a:solidFill>
                  <a:srgbClr val="000000"/>
                </a:solidFill>
                <a:uFill>
                  <a:solidFill>
                    <a:srgbClr val="ffffff"/>
                  </a:solidFill>
                </a:uFill>
                <a:latin typeface="Arial"/>
                <a:ea typeface="Arial"/>
              </a:rPr>
              <a:t>Ra mắt các dịch vụ tư vấn từ xa </a:t>
            </a:r>
            <a:r>
              <a:rPr b="1" lang="en-US" sz="1200" spc="-1" strike="noStrike">
                <a:solidFill>
                  <a:srgbClr val="000000"/>
                </a:solidFill>
                <a:uFill>
                  <a:solidFill>
                    <a:srgbClr val="ffffff"/>
                  </a:solidFill>
                </a:uFill>
                <a:latin typeface="Arial"/>
                <a:ea typeface="Arial"/>
              </a:rPr>
              <a:t>e-Sanjeevani</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Nâng cao năng lực: Các mô-đun học tập trực tuyến - nền tảng iGOT</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Arogya Setu: Tự đánh giá và theo dõi liên lạc</a:t>
            </a:r>
            <a:endParaRPr b="0" lang="en-US" sz="1200" spc="-1" strike="noStrike">
              <a:solidFill>
                <a:srgbClr val="000000"/>
              </a:solidFill>
              <a:uFill>
                <a:solidFill>
                  <a:srgbClr val="ffffff"/>
                </a:solidFill>
              </a:uFill>
              <a:latin typeface="Arial"/>
            </a:endParaRPr>
          </a:p>
        </p:txBody>
      </p:sp>
      <p:sp>
        <p:nvSpPr>
          <p:cNvPr id="147" name="CustomShape 2"/>
          <p:cNvSpPr/>
          <p:nvPr/>
        </p:nvSpPr>
        <p:spPr>
          <a:xfrm>
            <a:off x="311760" y="264960"/>
            <a:ext cx="628380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Các biện pháp đã áp dụng: Ấn Độ</a:t>
            </a:r>
            <a:endParaRPr b="0" lang="en-US" sz="2600" spc="-1" strike="noStrike">
              <a:solidFill>
                <a:srgbClr val="000000"/>
              </a:solidFill>
              <a:uFill>
                <a:solidFill>
                  <a:srgbClr val="ffffff"/>
                </a:solidFill>
              </a:uFill>
              <a:latin typeface="Arial"/>
            </a:endParaRPr>
          </a:p>
        </p:txBody>
      </p:sp>
      <p:sp>
        <p:nvSpPr>
          <p:cNvPr id="148" name="CustomShape 3"/>
          <p:cNvSpPr/>
          <p:nvPr/>
        </p:nvSpPr>
        <p:spPr>
          <a:xfrm>
            <a:off x="7170120" y="4649040"/>
            <a:ext cx="188136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sp>
        <p:nvSpPr>
          <p:cNvPr id="149" name="CustomShape 4"/>
          <p:cNvSpPr/>
          <p:nvPr/>
        </p:nvSpPr>
        <p:spPr>
          <a:xfrm>
            <a:off x="4663440" y="1005840"/>
            <a:ext cx="4226400" cy="3735360"/>
          </a:xfrm>
          <a:prstGeom prst="rect">
            <a:avLst/>
          </a:prstGeom>
          <a:noFill/>
          <a:ln>
            <a:noFill/>
          </a:ln>
        </p:spPr>
        <p:style>
          <a:lnRef idx="0"/>
          <a:fillRef idx="0"/>
          <a:effectRef idx="0"/>
          <a:fontRef idx="minor"/>
        </p:style>
        <p:txBody>
          <a:bodyPr lIns="90000" rIns="90000" tIns="45000" bIns="45000"/>
          <a:p>
            <a:pPr marL="439560">
              <a:lnSpc>
                <a:spcPct val="100000"/>
              </a:lnSpc>
              <a:spcBef>
                <a:spcPts val="1001"/>
              </a:spcBef>
            </a:pPr>
            <a:r>
              <a:rPr b="1" lang="en-US" sz="1200" spc="-1" strike="noStrike">
                <a:solidFill>
                  <a:srgbClr val="000000"/>
                </a:solidFill>
                <a:uFill>
                  <a:solidFill>
                    <a:srgbClr val="ffffff"/>
                  </a:solidFill>
                </a:uFill>
                <a:latin typeface="Arial"/>
                <a:ea typeface="Arial"/>
              </a:rPr>
              <a:t>Bảo vệ các chuyên viên y tế </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Sửa đổi Luật Dịch bệnh</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Cung cấp đầy đủ các thiết bị bảo hộ cá nhân </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Tăng số lượng các nhà sản xuất trong nước từ 0 tới trên 300</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Các thiết bị bảo hộ cá nhân (5.1 triệu), Mặt nạ N95 (8.7 triệu), Viên thuốc HCQ (110 triệu)</a:t>
            </a:r>
            <a:endParaRPr b="0" lang="en-US" sz="1200" spc="-1" strike="noStrike">
              <a:solidFill>
                <a:srgbClr val="000000"/>
              </a:solidFill>
              <a:uFill>
                <a:solidFill>
                  <a:srgbClr val="ffffff"/>
                </a:solidFill>
              </a:uFill>
              <a:latin typeface="Arial"/>
            </a:endParaRPr>
          </a:p>
          <a:p>
            <a:pPr>
              <a:lnSpc>
                <a:spcPct val="80000"/>
              </a:lnSpc>
            </a:pPr>
            <a:r>
              <a:rPr b="1" lang="en-US" sz="1200" spc="-1" strike="noStrike">
                <a:solidFill>
                  <a:srgbClr val="000000"/>
                </a:solidFill>
                <a:uFill>
                  <a:solidFill>
                    <a:srgbClr val="ffffff"/>
                  </a:solidFill>
                </a:uFill>
                <a:latin typeface="Arial"/>
                <a:ea typeface="Arial"/>
              </a:rPr>
              <a:t>Ấn Độ sẵn sàng đối mặt với Đại dịch trong tương lai</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Các khối bệnh viện điều trị các be truyền nhiễm dự kiến ​​ở tất cả các huyện</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Tăng cường mạng lưới phòng thí nghiệm</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Khuyến khích đẩy mạnh nghiên cứu</a:t>
            </a:r>
            <a:endParaRPr b="0" lang="en-US" sz="1200" spc="-1" strike="noStrike">
              <a:solidFill>
                <a:srgbClr val="000000"/>
              </a:solidFill>
              <a:uFill>
                <a:solidFill>
                  <a:srgbClr val="ffffff"/>
                </a:solidFill>
              </a:uFill>
              <a:latin typeface="Arial"/>
            </a:endParaRPr>
          </a:p>
          <a:p>
            <a:pPr marL="216000" indent="-215640">
              <a:lnSpc>
                <a:spcPct val="80000"/>
              </a:lnSpc>
              <a:spcBef>
                <a:spcPts val="1001"/>
              </a:spcBef>
              <a:spcAft>
                <a:spcPts val="400"/>
              </a:spcAft>
              <a:buClr>
                <a:srgbClr val="000000"/>
              </a:buClr>
              <a:buFont typeface="Wingdings" charset="2"/>
              <a:buChar char=""/>
            </a:pPr>
            <a:r>
              <a:rPr b="0" lang="en-US" sz="1200" spc="-1" strike="noStrike">
                <a:solidFill>
                  <a:srgbClr val="000000"/>
                </a:solidFill>
                <a:uFill>
                  <a:solidFill>
                    <a:srgbClr val="ffffff"/>
                  </a:solidFill>
                </a:uFill>
                <a:latin typeface="Arial"/>
                <a:ea typeface="Arial"/>
              </a:rPr>
              <a:t>Thực hiện Sứ mệnh Y tế Kỹ thuật số Quốc gia</a:t>
            </a:r>
            <a:endParaRPr b="0" lang="en-US" sz="1200" spc="-1" strike="noStrike">
              <a:solidFill>
                <a:srgbClr val="000000"/>
              </a:solidFill>
              <a:uFill>
                <a:solidFill>
                  <a:srgbClr val="ffffff"/>
                </a:solidFill>
              </a:uFill>
              <a:latin typeface="Arial"/>
            </a:endParaRPr>
          </a:p>
          <a:p>
            <a:pPr>
              <a:lnSpc>
                <a:spcPct val="80000"/>
              </a:lnSpc>
              <a:spcBef>
                <a:spcPts val="1001"/>
              </a:spcBef>
              <a:spcAft>
                <a:spcPts val="400"/>
              </a:spcAft>
            </a:pPr>
            <a:endParaRPr b="0" lang="en-US" sz="12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311760" y="272160"/>
            <a:ext cx="667188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700" spc="-1" strike="noStrike">
                <a:solidFill>
                  <a:srgbClr val="1155cc"/>
                </a:solidFill>
                <a:uFill>
                  <a:solidFill>
                    <a:srgbClr val="ffffff"/>
                  </a:solidFill>
                </a:uFill>
                <a:latin typeface="Arial"/>
                <a:ea typeface="Arial"/>
              </a:rPr>
              <a:t>Cải cách 20 nghìn tỷ INR nhằm thu hút đầu tư</a:t>
            </a:r>
            <a:endParaRPr b="0" lang="en-US" sz="2700" spc="-1" strike="noStrike">
              <a:solidFill>
                <a:srgbClr val="000000"/>
              </a:solidFill>
              <a:uFill>
                <a:solidFill>
                  <a:srgbClr val="ffffff"/>
                </a:solidFill>
              </a:uFill>
              <a:latin typeface="Arial"/>
            </a:endParaRPr>
          </a:p>
        </p:txBody>
      </p:sp>
      <p:sp>
        <p:nvSpPr>
          <p:cNvPr id="151" name="CustomShape 2"/>
          <p:cNvSpPr/>
          <p:nvPr/>
        </p:nvSpPr>
        <p:spPr>
          <a:xfrm>
            <a:off x="396360" y="1125720"/>
            <a:ext cx="3981240" cy="3920400"/>
          </a:xfrm>
          <a:prstGeom prst="rect">
            <a:avLst/>
          </a:prstGeom>
          <a:noFill/>
          <a:ln>
            <a:noFill/>
          </a:ln>
        </p:spPr>
        <p:style>
          <a:lnRef idx="0"/>
          <a:fillRef idx="0"/>
          <a:effectRef idx="0"/>
          <a:fontRef idx="minor"/>
        </p:style>
        <p:txBody>
          <a:bodyPr lIns="90000" rIns="90000" tIns="91440" bIns="91440"/>
          <a:p>
            <a:pPr>
              <a:lnSpc>
                <a:spcPct val="100000"/>
              </a:lnSpc>
              <a:spcBef>
                <a:spcPts val="1001"/>
              </a:spcBef>
            </a:pPr>
            <a:r>
              <a:rPr b="0" lang="en-US" sz="1200" spc="-1" strike="noStrike">
                <a:solidFill>
                  <a:srgbClr val="000000"/>
                </a:solidFill>
                <a:uFill>
                  <a:solidFill>
                    <a:srgbClr val="ffffff"/>
                  </a:solidFill>
                </a:uFill>
                <a:latin typeface="Arial"/>
                <a:ea typeface="Arial"/>
              </a:rPr>
              <a:t>Tương đương với khoảng 10% GDP của Ấn Độ,</a:t>
            </a:r>
            <a:r>
              <a:rPr b="1" lang="en-US" sz="1200" spc="-1" strike="noStrike">
                <a:solidFill>
                  <a:srgbClr val="f58220"/>
                </a:solidFill>
                <a:uFill>
                  <a:solidFill>
                    <a:srgbClr val="ffffff"/>
                  </a:solidFill>
                </a:uFill>
                <a:latin typeface="Arial"/>
                <a:ea typeface="Arial"/>
              </a:rPr>
              <a:t> 20 nghìn tỷ INR (~ 265 tỷ USD)</a:t>
            </a:r>
            <a:r>
              <a:rPr b="0" lang="en-US" sz="1200" spc="-1" strike="noStrike">
                <a:solidFill>
                  <a:srgbClr val="000000"/>
                </a:solidFill>
                <a:uFill>
                  <a:solidFill>
                    <a:srgbClr val="ffffff"/>
                  </a:solidFill>
                </a:uFill>
                <a:latin typeface="Arial"/>
                <a:ea typeface="Arial"/>
              </a:rPr>
              <a:t> đã được dành ra nhằm giúp Ấn Độ trở thành điểm đến lý tưởng cho thương mại và đầu tư</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Cải cách về Đất đai, Lao động, Thanh khoản, Pháp luật và một số mảng khác</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Những cải cách này nhằm củng cố các ngành tiểu thủ công nghiệp và các doanh nghiệp siêu nhỏ, nhỏ và vừa tạo việc làm cho hàng triệu người dân Ấn Độ - nền tảng của nền kinh tế tiêu dùng.</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Trọng tâm được đặt vào các ngành chính, bao gồm </a:t>
            </a:r>
            <a:r>
              <a:rPr b="1" lang="en-US" sz="1200" spc="-1" strike="noStrike">
                <a:solidFill>
                  <a:srgbClr val="f58220"/>
                </a:solidFill>
                <a:uFill>
                  <a:solidFill>
                    <a:srgbClr val="ffffff"/>
                  </a:solidFill>
                </a:uFill>
                <a:latin typeface="Arial"/>
                <a:ea typeface="Arial"/>
              </a:rPr>
              <a:t>Nông nghiệp, Y tế, Giáo dục và Đầu tư trực tiếp nước ngoài (FDI)</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spcAft>
                <a:spcPts val="1599"/>
              </a:spcAft>
              <a:buClr>
                <a:srgbClr val="000000"/>
              </a:buClr>
              <a:buFont typeface="Arial"/>
              <a:buChar char="●"/>
            </a:pPr>
            <a:r>
              <a:rPr b="0" lang="en-US" sz="1200" spc="-1" strike="noStrike">
                <a:solidFill>
                  <a:srgbClr val="000000"/>
                </a:solidFill>
                <a:uFill>
                  <a:solidFill>
                    <a:srgbClr val="ffffff"/>
                  </a:solidFill>
                </a:uFill>
                <a:latin typeface="Arial"/>
                <a:ea typeface="Arial"/>
              </a:rPr>
              <a:t>Gói cải cách này nhằm trao quyền cho người lao động và nông dân, những người đã và đang làm việc ngay cả khi cuộc khủng hoảng COVID-19 đang diễn ra</a:t>
            </a:r>
            <a:endParaRPr b="0" lang="en-US" sz="1200" spc="-1" strike="noStrike">
              <a:solidFill>
                <a:srgbClr val="000000"/>
              </a:solidFill>
              <a:uFill>
                <a:solidFill>
                  <a:srgbClr val="ffffff"/>
                </a:solidFill>
              </a:uFill>
              <a:latin typeface="Arial"/>
            </a:endParaRPr>
          </a:p>
        </p:txBody>
      </p:sp>
      <p:sp>
        <p:nvSpPr>
          <p:cNvPr id="152" name="CustomShape 3"/>
          <p:cNvSpPr/>
          <p:nvPr/>
        </p:nvSpPr>
        <p:spPr>
          <a:xfrm>
            <a:off x="4378680" y="1167120"/>
            <a:ext cx="4358160" cy="2998800"/>
          </a:xfrm>
          <a:prstGeom prst="rect">
            <a:avLst/>
          </a:prstGeom>
          <a:noFill/>
          <a:ln>
            <a:noFill/>
          </a:ln>
        </p:spPr>
        <p:style>
          <a:lnRef idx="0"/>
          <a:fillRef idx="0"/>
          <a:effectRef idx="0"/>
          <a:fontRef idx="minor"/>
        </p:style>
        <p:txBody>
          <a:bodyPr lIns="90000" rIns="90000" tIns="91440" bIns="91440"/>
          <a:p>
            <a:pPr marL="457200" indent="-297360">
              <a:lnSpc>
                <a:spcPct val="100000"/>
              </a:lnSpc>
              <a:spcBef>
                <a:spcPts val="1001"/>
              </a:spcBef>
              <a:buClr>
                <a:srgbClr val="000000"/>
              </a:buClr>
              <a:buFont typeface="Arial"/>
              <a:buChar char="●"/>
            </a:pPr>
            <a:r>
              <a:rPr b="1" lang="en-US" sz="1200" spc="-1" strike="noStrike">
                <a:solidFill>
                  <a:srgbClr val="f58220"/>
                </a:solidFill>
                <a:uFill>
                  <a:solidFill>
                    <a:srgbClr val="ffffff"/>
                  </a:solidFill>
                </a:uFill>
                <a:latin typeface="Arial"/>
                <a:ea typeface="Arial"/>
              </a:rPr>
              <a:t>Đẩy mạnh về phía cầu:</a:t>
            </a:r>
            <a:r>
              <a:rPr b="1" lang="en-US" sz="1200" spc="-1" strike="noStrike">
                <a:solidFill>
                  <a:srgbClr val="000000"/>
                </a:solidFill>
                <a:uFill>
                  <a:solidFill>
                    <a:srgbClr val="ffffff"/>
                  </a:solidFill>
                </a:uFill>
                <a:latin typeface="Arial"/>
                <a:ea typeface="Arial"/>
              </a:rPr>
              <a:t> </a:t>
            </a:r>
            <a:r>
              <a:rPr b="0" lang="en-US" sz="1200" spc="-1" strike="noStrike">
                <a:solidFill>
                  <a:srgbClr val="000000"/>
                </a:solidFill>
                <a:uFill>
                  <a:solidFill>
                    <a:srgbClr val="ffffff"/>
                  </a:solidFill>
                </a:uFill>
                <a:latin typeface="Arial"/>
                <a:ea typeface="Arial"/>
              </a:rPr>
              <a:t>Gói cải cách này giúp cải thiện sức mạnh kinh tế của tầng lớp trung lưu Ấn Độ</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Thúc đẩy sự lãnh đạo kinh tế xã hội toàn cầu bằng cách tạo điều kiện thuận lợi cho doanh nghiệp và khởi nghiệp</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Gói cải cách nhằm tạo ra </a:t>
            </a:r>
            <a:r>
              <a:rPr b="1" lang="en-US" sz="1200" spc="-1" strike="noStrike">
                <a:solidFill>
                  <a:srgbClr val="f58220"/>
                </a:solidFill>
                <a:uFill>
                  <a:solidFill>
                    <a:srgbClr val="ffffff"/>
                  </a:solidFill>
                </a:uFill>
                <a:latin typeface="Arial"/>
                <a:ea typeface="Arial"/>
              </a:rPr>
              <a:t>cơ hội cải thiện cho các thương nhân và nhà đầu tư nước ngoài </a:t>
            </a:r>
            <a:endParaRPr b="0" lang="en-US" sz="12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Arial"/>
              <a:buChar char="●"/>
            </a:pPr>
            <a:r>
              <a:rPr b="0" lang="en-US" sz="1200" spc="-1" strike="noStrike">
                <a:solidFill>
                  <a:srgbClr val="000000"/>
                </a:solidFill>
                <a:uFill>
                  <a:solidFill>
                    <a:srgbClr val="ffffff"/>
                  </a:solidFill>
                </a:uFill>
                <a:latin typeface="Arial"/>
                <a:ea typeface="Arial"/>
              </a:rPr>
              <a:t>Các biện pháp khẳng định</a:t>
            </a:r>
            <a:r>
              <a:rPr b="1" lang="en-US" sz="1200" spc="-1" strike="noStrike">
                <a:solidFill>
                  <a:srgbClr val="f58220"/>
                </a:solidFill>
                <a:uFill>
                  <a:solidFill>
                    <a:srgbClr val="ffffff"/>
                  </a:solidFill>
                </a:uFill>
                <a:latin typeface="Arial"/>
                <a:ea typeface="Arial"/>
              </a:rPr>
              <a:t> cam kết của Chính phủ</a:t>
            </a:r>
            <a:r>
              <a:rPr b="0" lang="en-US" sz="1200" spc="-1" strike="noStrike">
                <a:solidFill>
                  <a:srgbClr val="000000"/>
                </a:solidFill>
                <a:uFill>
                  <a:solidFill>
                    <a:srgbClr val="ffffff"/>
                  </a:solidFill>
                </a:uFill>
                <a:latin typeface="Arial"/>
                <a:ea typeface="Arial"/>
              </a:rPr>
              <a:t> trong việc việc mang lại sự thịnh vượng cho nền kinh tế trong những thời điểm khó khăn. </a:t>
            </a:r>
            <a:endParaRPr b="0" lang="en-US" sz="1200" spc="-1" strike="noStrike">
              <a:solidFill>
                <a:srgbClr val="000000"/>
              </a:solidFill>
              <a:uFill>
                <a:solidFill>
                  <a:srgbClr val="ffffff"/>
                </a:solidFill>
              </a:uFill>
              <a:latin typeface="Arial"/>
            </a:endParaRPr>
          </a:p>
        </p:txBody>
      </p:sp>
      <p:sp>
        <p:nvSpPr>
          <p:cNvPr id="153" name="CustomShape 4"/>
          <p:cNvSpPr/>
          <p:nvPr/>
        </p:nvSpPr>
        <p:spPr>
          <a:xfrm>
            <a:off x="4846320" y="3657600"/>
            <a:ext cx="3657240" cy="10969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400" spc="-1" strike="noStrike">
                <a:solidFill>
                  <a:srgbClr val="000000"/>
                </a:solidFill>
                <a:uFill>
                  <a:solidFill>
                    <a:srgbClr val="ffffff"/>
                  </a:solidFill>
                </a:uFill>
                <a:latin typeface="Roboto"/>
                <a:ea typeface="Roboto"/>
              </a:rPr>
              <a:t>Những biện pháp mang tính kịp thời này cũng cho thấy Ấn Độ được mong đợi sẽ trở thành một sự khác biệt trong khi cả thế giới rơi vào suy thoái kinh tế do đại dịch. </a:t>
            </a:r>
            <a:endParaRPr b="0" lang="en-US" sz="14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311760" y="264960"/>
            <a:ext cx="57967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2600" spc="-1" strike="noStrike">
                <a:solidFill>
                  <a:srgbClr val="1155cc"/>
                </a:solidFill>
                <a:uFill>
                  <a:solidFill>
                    <a:srgbClr val="ffffff"/>
                  </a:solidFill>
                </a:uFill>
                <a:latin typeface="Arial"/>
                <a:ea typeface="Arial"/>
              </a:rPr>
              <a:t>Toàn cầu hóa lấy con người làm trung tâm</a:t>
            </a:r>
            <a:endParaRPr b="0" lang="en-US" sz="2600" spc="-1" strike="noStrike">
              <a:solidFill>
                <a:srgbClr val="000000"/>
              </a:solidFill>
              <a:uFill>
                <a:solidFill>
                  <a:srgbClr val="ffffff"/>
                </a:solidFill>
              </a:uFill>
              <a:latin typeface="Arial"/>
            </a:endParaRPr>
          </a:p>
        </p:txBody>
      </p:sp>
      <p:sp>
        <p:nvSpPr>
          <p:cNvPr id="155" name="CustomShape 2"/>
          <p:cNvSpPr/>
          <p:nvPr/>
        </p:nvSpPr>
        <p:spPr>
          <a:xfrm>
            <a:off x="311760" y="1119240"/>
            <a:ext cx="4100400" cy="3282480"/>
          </a:xfrm>
          <a:prstGeom prst="rect">
            <a:avLst/>
          </a:prstGeom>
          <a:noFill/>
          <a:ln>
            <a:noFill/>
          </a:ln>
        </p:spPr>
        <p:style>
          <a:lnRef idx="0"/>
          <a:fillRef idx="0"/>
          <a:effectRef idx="0"/>
          <a:fontRef idx="minor"/>
        </p:style>
        <p:txBody>
          <a:bodyPr lIns="90000" rIns="90000" tIns="91440" bIns="91440"/>
          <a:p>
            <a:pPr>
              <a:lnSpc>
                <a:spcPct val="150000"/>
              </a:lnSpc>
            </a:pPr>
            <a:r>
              <a:rPr b="0" i="1" lang="en-US" sz="1400" spc="-1" strike="noStrike">
                <a:solidFill>
                  <a:srgbClr val="000000"/>
                </a:solidFill>
                <a:uFill>
                  <a:solidFill>
                    <a:srgbClr val="ffffff"/>
                  </a:solidFill>
                </a:uFill>
                <a:latin typeface="Arial"/>
                <a:ea typeface="Arial"/>
              </a:rPr>
              <a:t>Ý tưởng về ’sự tự lực’ đã được phát triển từ cuộc tranh luận chưa hồi kết về Toàn cầu hóa lấy con người làm trung tâm so với Toàn cầu hóa lấy nền kinh tế làm trung tâm. Ở đây, tư duy cơ bản của Ấn Độ đã đưa ra một tia hy vọng cho toàn thế giới. Đất nước chúng ta không ủng hộ khái nhiệm lấy bản thân làm trung tâm khi nói đến sự tự lực. Mà sự tự lực của Ấn Độ ở đây là bắt nguồn từ hạnh phúc, hợp tác và hòa bình của thế giới.</a:t>
            </a:r>
            <a:endParaRPr b="0" lang="en-US" sz="1400" spc="-1" strike="noStrike">
              <a:solidFill>
                <a:srgbClr val="000000"/>
              </a:solidFill>
              <a:uFill>
                <a:solidFill>
                  <a:srgbClr val="ffffff"/>
                </a:solidFill>
              </a:uFill>
              <a:latin typeface="Arial"/>
            </a:endParaRPr>
          </a:p>
          <a:p>
            <a:pPr algn="r">
              <a:lnSpc>
                <a:spcPct val="150000"/>
              </a:lnSpc>
            </a:pPr>
            <a:r>
              <a:rPr b="0" i="1" lang="en-US" sz="1400" spc="-1" strike="noStrike">
                <a:solidFill>
                  <a:srgbClr val="000000"/>
                </a:solidFill>
                <a:uFill>
                  <a:solidFill>
                    <a:srgbClr val="ffffff"/>
                  </a:solidFill>
                </a:uFill>
                <a:latin typeface="Arial"/>
                <a:ea typeface="Arial"/>
              </a:rPr>
              <a:t> </a:t>
            </a:r>
            <a:r>
              <a:rPr b="0" lang="en-US" sz="1400" spc="-1" strike="noStrike">
                <a:solidFill>
                  <a:srgbClr val="000000"/>
                </a:solidFill>
                <a:uFill>
                  <a:solidFill>
                    <a:srgbClr val="ffffff"/>
                  </a:solidFill>
                </a:uFill>
                <a:latin typeface="Arial"/>
                <a:ea typeface="Arial"/>
              </a:rPr>
              <a:t>- </a:t>
            </a:r>
            <a:r>
              <a:rPr b="1" lang="en-US" sz="1400" spc="-1" strike="noStrike">
                <a:solidFill>
                  <a:srgbClr val="000000"/>
                </a:solidFill>
                <a:uFill>
                  <a:solidFill>
                    <a:srgbClr val="ffffff"/>
                  </a:solidFill>
                </a:uFill>
                <a:latin typeface="Arial"/>
                <a:ea typeface="Arial"/>
              </a:rPr>
              <a:t>Thủ tướng Modi</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
        <p:nvSpPr>
          <p:cNvPr id="156" name="CustomShape 3"/>
          <p:cNvSpPr/>
          <p:nvPr/>
        </p:nvSpPr>
        <p:spPr>
          <a:xfrm>
            <a:off x="457200" y="4572000"/>
            <a:ext cx="8896680" cy="689400"/>
          </a:xfrm>
          <a:prstGeom prst="rect">
            <a:avLst/>
          </a:prstGeom>
          <a:noFill/>
          <a:ln>
            <a:noFill/>
          </a:ln>
        </p:spPr>
        <p:style>
          <a:lnRef idx="0"/>
          <a:fillRef idx="0"/>
          <a:effectRef idx="0"/>
          <a:fontRef idx="minor"/>
        </p:style>
        <p:txBody>
          <a:bodyPr lIns="90000" rIns="90000" tIns="91440" bIns="91440"/>
          <a:p>
            <a:pPr marL="158760" algn="ctr">
              <a:lnSpc>
                <a:spcPct val="150000"/>
              </a:lnSpc>
            </a:pPr>
            <a:r>
              <a:rPr b="1" lang="en-US" sz="1200" spc="-1" strike="noStrike">
                <a:solidFill>
                  <a:srgbClr val="ffc000"/>
                </a:solidFill>
                <a:uFill>
                  <a:solidFill>
                    <a:srgbClr val="ffffff"/>
                  </a:solidFill>
                </a:uFill>
                <a:latin typeface="Arial"/>
                <a:ea typeface="Roboto"/>
              </a:rPr>
              <a:t>Tập trung vào cung cấp tín dụng, cơ sở hạ tầng, tiếp cận thị trường, phát triển kỹ năng </a:t>
            </a:r>
            <a:endParaRPr b="0" lang="en-US" sz="1200" spc="-1" strike="noStrike">
              <a:solidFill>
                <a:srgbClr val="000000"/>
              </a:solidFill>
              <a:uFill>
                <a:solidFill>
                  <a:srgbClr val="ffffff"/>
                </a:solidFill>
              </a:uFill>
              <a:latin typeface="Arial"/>
            </a:endParaRPr>
          </a:p>
          <a:p>
            <a:pPr marL="158760" algn="ctr">
              <a:lnSpc>
                <a:spcPct val="150000"/>
              </a:lnSpc>
            </a:pPr>
            <a:r>
              <a:rPr b="1" lang="en-US" sz="1200" spc="-1" strike="noStrike">
                <a:solidFill>
                  <a:srgbClr val="ffc000"/>
                </a:solidFill>
                <a:uFill>
                  <a:solidFill>
                    <a:srgbClr val="ffffff"/>
                  </a:solidFill>
                </a:uFill>
                <a:latin typeface="Arial"/>
                <a:ea typeface="Roboto"/>
              </a:rPr>
              <a:t>và để tạo ra người thuê lao động</a:t>
            </a:r>
            <a:endParaRPr b="0" lang="en-US" sz="1200" spc="-1" strike="noStrike">
              <a:solidFill>
                <a:srgbClr val="000000"/>
              </a:solidFill>
              <a:uFill>
                <a:solidFill>
                  <a:srgbClr val="ffffff"/>
                </a:solidFill>
              </a:uFill>
              <a:latin typeface="Arial"/>
            </a:endParaRPr>
          </a:p>
          <a:p>
            <a:pPr marL="158760">
              <a:lnSpc>
                <a:spcPct val="100000"/>
              </a:lnSpc>
              <a:spcBef>
                <a:spcPts val="1001"/>
              </a:spcBef>
              <a:spcAft>
                <a:spcPts val="1001"/>
              </a:spcAft>
            </a:pPr>
            <a:endParaRPr b="0" lang="en-US" sz="1200" spc="-1" strike="noStrike">
              <a:solidFill>
                <a:srgbClr val="000000"/>
              </a:solidFill>
              <a:uFill>
                <a:solidFill>
                  <a:srgbClr val="ffffff"/>
                </a:solidFill>
              </a:uFill>
              <a:latin typeface="Arial"/>
            </a:endParaRPr>
          </a:p>
        </p:txBody>
      </p:sp>
      <p:sp>
        <p:nvSpPr>
          <p:cNvPr id="157" name="CustomShape 4"/>
          <p:cNvSpPr/>
          <p:nvPr/>
        </p:nvSpPr>
        <p:spPr>
          <a:xfrm>
            <a:off x="4663440" y="767520"/>
            <a:ext cx="4191120" cy="3499560"/>
          </a:xfrm>
          <a:prstGeom prst="rect">
            <a:avLst/>
          </a:prstGeom>
          <a:noFill/>
          <a:ln>
            <a:noFill/>
          </a:ln>
        </p:spPr>
        <p:style>
          <a:lnRef idx="0"/>
          <a:fillRef idx="0"/>
          <a:effectRef idx="0"/>
          <a:fontRef idx="minor"/>
        </p:style>
        <p:txBody>
          <a:bodyPr lIns="90000" rIns="90000" tIns="45000" bIns="45000"/>
          <a:p>
            <a:pPr>
              <a:lnSpc>
                <a:spcPct val="150000"/>
              </a:lnSpc>
            </a:pPr>
            <a:r>
              <a:rPr b="0" lang="en-US" sz="1400" spc="-1" strike="noStrike">
                <a:solidFill>
                  <a:srgbClr val="000000"/>
                </a:solidFill>
                <a:uFill>
                  <a:solidFill>
                    <a:srgbClr val="ffffff"/>
                  </a:solidFill>
                </a:uFill>
                <a:latin typeface="Arial"/>
                <a:ea typeface="Arial"/>
              </a:rPr>
              <a:t>Một Ấn Độ tự lực được xây dựng từ 5 trụ cột sau</a:t>
            </a:r>
            <a:endParaRPr b="0" lang="en-US" sz="1400" spc="-1" strike="noStrike">
              <a:solidFill>
                <a:srgbClr val="000000"/>
              </a:solidFill>
              <a:uFill>
                <a:solidFill>
                  <a:srgbClr val="ffffff"/>
                </a:solidFill>
              </a:uFill>
              <a:latin typeface="Arial"/>
            </a:endParaRPr>
          </a:p>
          <a:p>
            <a:pPr marL="457200" indent="-297360">
              <a:lnSpc>
                <a:spcPct val="150000"/>
              </a:lnSpc>
              <a:buClr>
                <a:srgbClr val="000000"/>
              </a:buClr>
              <a:buFont typeface="Arial"/>
              <a:buChar char="●"/>
            </a:pPr>
            <a:r>
              <a:rPr b="1" lang="en-US" sz="1400" spc="-1" strike="noStrike">
                <a:solidFill>
                  <a:srgbClr val="000000"/>
                </a:solidFill>
                <a:uFill>
                  <a:solidFill>
                    <a:srgbClr val="ffffff"/>
                  </a:solidFill>
                </a:uFill>
                <a:latin typeface="Arial"/>
                <a:ea typeface="Arial"/>
              </a:rPr>
              <a:t>Một nền kinh tế </a:t>
            </a:r>
            <a:r>
              <a:rPr b="0" lang="en-US" sz="1400" spc="-1" strike="noStrike">
                <a:solidFill>
                  <a:srgbClr val="000000"/>
                </a:solidFill>
                <a:uFill>
                  <a:solidFill>
                    <a:srgbClr val="ffffff"/>
                  </a:solidFill>
                </a:uFill>
                <a:latin typeface="Arial"/>
                <a:ea typeface="Arial"/>
              </a:rPr>
              <a:t>mang đến Bước nhảy Lượng tử thay vì tăng trưởng dần dần </a:t>
            </a:r>
            <a:endParaRPr b="0" lang="en-US" sz="1400" spc="-1" strike="noStrike">
              <a:solidFill>
                <a:srgbClr val="000000"/>
              </a:solidFill>
              <a:uFill>
                <a:solidFill>
                  <a:srgbClr val="ffffff"/>
                </a:solidFill>
              </a:uFill>
              <a:latin typeface="Arial"/>
            </a:endParaRPr>
          </a:p>
          <a:p>
            <a:pPr marL="457200" indent="-297360">
              <a:lnSpc>
                <a:spcPct val="150000"/>
              </a:lnSpc>
              <a:buClr>
                <a:srgbClr val="000000"/>
              </a:buClr>
              <a:buFont typeface="Arial"/>
              <a:buChar char="●"/>
            </a:pPr>
            <a:r>
              <a:rPr b="1" lang="en-US" sz="1400" spc="-1" strike="noStrike">
                <a:solidFill>
                  <a:srgbClr val="000000"/>
                </a:solidFill>
                <a:uFill>
                  <a:solidFill>
                    <a:srgbClr val="ffffff"/>
                  </a:solidFill>
                </a:uFill>
                <a:latin typeface="Arial"/>
                <a:ea typeface="Arial"/>
              </a:rPr>
              <a:t>Cơ sở hạ tầng</a:t>
            </a:r>
            <a:r>
              <a:rPr b="0" lang="en-US" sz="1400" spc="-1" strike="noStrike">
                <a:solidFill>
                  <a:srgbClr val="000000"/>
                </a:solidFill>
                <a:uFill>
                  <a:solidFill>
                    <a:srgbClr val="ffffff"/>
                  </a:solidFill>
                </a:uFill>
                <a:latin typeface="Arial"/>
                <a:ea typeface="Arial"/>
              </a:rPr>
              <a:t> khẳng định bản sắc của một Ấn Độ hiện đại thịnh vượng</a:t>
            </a:r>
            <a:endParaRPr b="0" lang="en-US" sz="1400" spc="-1" strike="noStrike">
              <a:solidFill>
                <a:srgbClr val="000000"/>
              </a:solidFill>
              <a:uFill>
                <a:solidFill>
                  <a:srgbClr val="ffffff"/>
                </a:solidFill>
              </a:uFill>
              <a:latin typeface="Arial"/>
            </a:endParaRPr>
          </a:p>
          <a:p>
            <a:pPr marL="457200" indent="-297360">
              <a:lnSpc>
                <a:spcPct val="150000"/>
              </a:lnSpc>
              <a:buClr>
                <a:srgbClr val="000000"/>
              </a:buClr>
              <a:buFont typeface="Arial"/>
              <a:buChar char="●"/>
            </a:pPr>
            <a:r>
              <a:rPr b="0" lang="en-US" sz="1400" spc="-1" strike="noStrike">
                <a:solidFill>
                  <a:srgbClr val="000000"/>
                </a:solidFill>
                <a:uFill>
                  <a:solidFill>
                    <a:srgbClr val="ffffff"/>
                  </a:solidFill>
                </a:uFill>
                <a:latin typeface="Arial"/>
                <a:ea typeface="Arial"/>
              </a:rPr>
              <a:t>Hệ thống, được vận hành bởi </a:t>
            </a:r>
            <a:r>
              <a:rPr b="1" lang="en-US" sz="1400" spc="-1" strike="noStrike">
                <a:solidFill>
                  <a:srgbClr val="000000"/>
                </a:solidFill>
                <a:uFill>
                  <a:solidFill>
                    <a:srgbClr val="ffffff"/>
                  </a:solidFill>
                </a:uFill>
                <a:latin typeface="Arial"/>
                <a:ea typeface="Arial"/>
              </a:rPr>
              <a:t>công nghệ</a:t>
            </a:r>
            <a:r>
              <a:rPr b="0" lang="en-US" sz="1400" spc="-1" strike="noStrike">
                <a:solidFill>
                  <a:srgbClr val="000000"/>
                </a:solidFill>
                <a:uFill>
                  <a:solidFill>
                    <a:srgbClr val="ffffff"/>
                  </a:solidFill>
                </a:uFill>
                <a:latin typeface="Arial"/>
                <a:ea typeface="Arial"/>
              </a:rPr>
              <a:t>, nhằm thực hiện những giấc mơ của thế kỷ 21</a:t>
            </a:r>
            <a:endParaRPr b="0" lang="en-US" sz="1400" spc="-1" strike="noStrike">
              <a:solidFill>
                <a:srgbClr val="000000"/>
              </a:solidFill>
              <a:uFill>
                <a:solidFill>
                  <a:srgbClr val="ffffff"/>
                </a:solidFill>
              </a:uFill>
              <a:latin typeface="Arial"/>
            </a:endParaRPr>
          </a:p>
          <a:p>
            <a:pPr marL="457200" indent="-297360">
              <a:lnSpc>
                <a:spcPct val="150000"/>
              </a:lnSpc>
              <a:buClr>
                <a:srgbClr val="000000"/>
              </a:buClr>
              <a:buFont typeface="Arial"/>
              <a:buChar char="●"/>
            </a:pPr>
            <a:r>
              <a:rPr b="1" lang="en-US" sz="1400" spc="-1" strike="noStrike">
                <a:solidFill>
                  <a:srgbClr val="000000"/>
                </a:solidFill>
                <a:uFill>
                  <a:solidFill>
                    <a:srgbClr val="ffffff"/>
                  </a:solidFill>
                </a:uFill>
                <a:latin typeface="Arial"/>
                <a:ea typeface="Arial"/>
              </a:rPr>
              <a:t>Nhân khẩu học</a:t>
            </a:r>
            <a:r>
              <a:rPr b="0" lang="en-US" sz="1400" spc="-1" strike="noStrike">
                <a:solidFill>
                  <a:srgbClr val="000000"/>
                </a:solidFill>
                <a:uFill>
                  <a:solidFill>
                    <a:srgbClr val="ffffff"/>
                  </a:solidFill>
                </a:uFill>
                <a:latin typeface="Arial"/>
                <a:ea typeface="Arial"/>
              </a:rPr>
              <a:t> là nguồn năng lượng cho sự tự lực</a:t>
            </a:r>
            <a:endParaRPr b="0" lang="en-US" sz="1400" spc="-1" strike="noStrike">
              <a:solidFill>
                <a:srgbClr val="000000"/>
              </a:solidFill>
              <a:uFill>
                <a:solidFill>
                  <a:srgbClr val="ffffff"/>
                </a:solidFill>
              </a:uFill>
              <a:latin typeface="Arial"/>
            </a:endParaRPr>
          </a:p>
          <a:p>
            <a:pPr marL="457200" indent="-297360">
              <a:lnSpc>
                <a:spcPct val="150000"/>
              </a:lnSpc>
              <a:buClr>
                <a:srgbClr val="000000"/>
              </a:buClr>
              <a:buFont typeface="Arial"/>
              <a:buChar char="●"/>
            </a:pPr>
            <a:r>
              <a:rPr b="1" lang="en-US" sz="1400" spc="-1" strike="noStrike">
                <a:solidFill>
                  <a:srgbClr val="000000"/>
                </a:solidFill>
                <a:uFill>
                  <a:solidFill>
                    <a:srgbClr val="ffffff"/>
                  </a:solidFill>
                </a:uFill>
                <a:latin typeface="Arial"/>
                <a:ea typeface="Arial"/>
              </a:rPr>
              <a:t>Nhu cầu</a:t>
            </a:r>
            <a:r>
              <a:rPr b="0" lang="en-US" sz="1400" spc="-1" strike="noStrike">
                <a:solidFill>
                  <a:srgbClr val="000000"/>
                </a:solidFill>
                <a:uFill>
                  <a:solidFill>
                    <a:srgbClr val="ffffff"/>
                  </a:solidFill>
                </a:uFill>
                <a:latin typeface="Arial"/>
                <a:ea typeface="Arial"/>
              </a:rPr>
              <a:t> được đẩy mạnh bằng cách trao quyền cho hệ sinh thái cung-cầu</a:t>
            </a:r>
            <a:endParaRPr b="0" lang="en-US" sz="14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311760" y="1627200"/>
            <a:ext cx="2635200" cy="210888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2900" spc="-1" strike="noStrike">
                <a:solidFill>
                  <a:srgbClr val="ffffff"/>
                </a:solidFill>
                <a:uFill>
                  <a:solidFill>
                    <a:srgbClr val="ffffff"/>
                  </a:solidFill>
                </a:uFill>
                <a:latin typeface="Arial"/>
                <a:ea typeface="Arial"/>
              </a:rPr>
              <a:t>Ấn Độ: Vùng đất của cơ hội</a:t>
            </a:r>
            <a:endParaRPr b="0" lang="en-US" sz="2900" spc="-1" strike="noStrike">
              <a:solidFill>
                <a:srgbClr val="000000"/>
              </a:solidFill>
              <a:uFill>
                <a:solidFill>
                  <a:srgbClr val="ffffff"/>
                </a:solidFill>
              </a:uFill>
              <a:latin typeface="Arial"/>
            </a:endParaRPr>
          </a:p>
        </p:txBody>
      </p:sp>
      <p:pic>
        <p:nvPicPr>
          <p:cNvPr id="159" name="Google Shape;164;p22" descr=""/>
          <p:cNvPicPr/>
          <p:nvPr/>
        </p:nvPicPr>
        <p:blipFill>
          <a:blip r:embed="rId1"/>
          <a:stretch/>
        </p:blipFill>
        <p:spPr>
          <a:xfrm>
            <a:off x="2989080" y="0"/>
            <a:ext cx="6154200" cy="50688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4273560" y="695160"/>
            <a:ext cx="4816440" cy="4334040"/>
          </a:xfrm>
          <a:prstGeom prst="rect">
            <a:avLst/>
          </a:prstGeom>
          <a:noFill/>
          <a:ln>
            <a:noFill/>
          </a:ln>
        </p:spPr>
        <p:style>
          <a:lnRef idx="0"/>
          <a:fillRef idx="0"/>
          <a:effectRef idx="0"/>
          <a:fontRef idx="minor"/>
        </p:style>
        <p:txBody>
          <a:bodyPr lIns="90000" rIns="90000" tIns="91440" bIns="91440"/>
          <a:p>
            <a:pPr>
              <a:lnSpc>
                <a:spcPct val="100000"/>
              </a:lnSpc>
            </a:pPr>
            <a:r>
              <a:rPr b="1" lang="en-US" sz="1300" spc="-1" strike="noStrike">
                <a:solidFill>
                  <a:srgbClr val="cc0000"/>
                </a:solidFill>
                <a:uFill>
                  <a:solidFill>
                    <a:srgbClr val="ffffff"/>
                  </a:solidFill>
                </a:uFill>
                <a:latin typeface="Roboto"/>
                <a:ea typeface="Roboto"/>
              </a:rPr>
              <a:t>Tăng cường Sự tự lực trong Sản xuất quốc phòng</a:t>
            </a:r>
            <a:endParaRPr b="0" lang="en-US" sz="13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Giới hạn hạn mức FDI trong sản xuất quốc phòng tăng </a:t>
            </a:r>
            <a:r>
              <a:rPr b="0" lang="en-US" sz="1000" spc="-1" strike="noStrike">
                <a:solidFill>
                  <a:srgbClr val="000000"/>
                </a:solidFill>
                <a:uFill>
                  <a:solidFill>
                    <a:srgbClr val="ffffff"/>
                  </a:solidFill>
                </a:uFill>
                <a:latin typeface="Arial"/>
                <a:ea typeface="Roboto"/>
              </a:rPr>
              <a:t>tự động</a:t>
            </a:r>
            <a:r>
              <a:rPr b="0" lang="en-US" sz="1000" spc="-1" strike="noStrike">
                <a:solidFill>
                  <a:srgbClr val="000000"/>
                </a:solidFill>
                <a:uFill>
                  <a:solidFill>
                    <a:srgbClr val="ffffff"/>
                  </a:solidFill>
                </a:uFill>
                <a:latin typeface="Arial"/>
                <a:ea typeface="Roboto"/>
              </a:rPr>
              <a:t> theo lộ trình  từ 49% lên 74%</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Quy trình mua sắm quốc phòng bị ràng buộc theo thời gian và ra quyết định nhanh hơn sẽ được đẩy mạnh nhời:</a:t>
            </a:r>
            <a:endParaRPr b="0" lang="en-US" sz="1000" spc="-1" strike="noStrike">
              <a:solidFill>
                <a:srgbClr val="000000"/>
              </a:solidFill>
              <a:uFill>
                <a:solidFill>
                  <a:srgbClr val="ffffff"/>
                </a:solidFill>
              </a:uFill>
              <a:latin typeface="Arial"/>
            </a:endParaRPr>
          </a:p>
          <a:p>
            <a:pPr lvl="1" marL="914400" indent="-28476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 </a:t>
            </a:r>
            <a:r>
              <a:rPr b="0" lang="en-US" sz="1000" spc="-1" strike="noStrike">
                <a:solidFill>
                  <a:srgbClr val="000000"/>
                </a:solidFill>
                <a:uFill>
                  <a:solidFill>
                    <a:srgbClr val="ffffff"/>
                  </a:solidFill>
                </a:uFill>
                <a:latin typeface="Arial"/>
                <a:ea typeface="Roboto"/>
              </a:rPr>
              <a:t>Thành lập Đơn vị quản lý dự án (PMU) để hỗ trợ quản lý hợp đồng</a:t>
            </a:r>
            <a:endParaRPr b="0" lang="en-US" sz="1000" spc="-1" strike="noStrike">
              <a:solidFill>
                <a:srgbClr val="000000"/>
              </a:solidFill>
              <a:uFill>
                <a:solidFill>
                  <a:srgbClr val="ffffff"/>
                </a:solidFill>
              </a:uFill>
              <a:latin typeface="Arial"/>
            </a:endParaRPr>
          </a:p>
          <a:p>
            <a:pPr lvl="1" marL="914400" indent="-28476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Đặt ra Yêu cầu định tính Tổng tham mưu (GSQR) về vũ khí / nền tảng</a:t>
            </a:r>
            <a:endParaRPr b="0" lang="en-US" sz="1000" spc="-1" strike="noStrike">
              <a:solidFill>
                <a:srgbClr val="000000"/>
              </a:solidFill>
              <a:uFill>
                <a:solidFill>
                  <a:srgbClr val="ffffff"/>
                </a:solidFill>
              </a:uFill>
              <a:latin typeface="Arial"/>
            </a:endParaRPr>
          </a:p>
          <a:p>
            <a:pPr lvl="1" marL="914400" indent="-28476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Kiểm tra lại các thủ tục Thí nghiệm và Thử nghiệm</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Tăng cường thúc đẩy chiến dịch “Make in India” trong sản xuất quốc phòng</a:t>
            </a:r>
            <a:endParaRPr b="0" lang="en-US" sz="1000" spc="-1" strike="noStrike">
              <a:solidFill>
                <a:srgbClr val="000000"/>
              </a:solidFill>
              <a:uFill>
                <a:solidFill>
                  <a:srgbClr val="ffffff"/>
                </a:solidFill>
              </a:uFill>
              <a:latin typeface="Arial"/>
            </a:endParaRPr>
          </a:p>
          <a:p>
            <a:pPr lvl="1" marL="731520" indent="-284760">
              <a:lnSpc>
                <a:spcPct val="9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Thông báo danh sách vũ khí / nền tảng thuộc diện cấm nhập khẩu với các mốc thời gian theo năm</a:t>
            </a:r>
            <a:endParaRPr b="0" lang="en-US" sz="1000" spc="-1" strike="noStrike">
              <a:solidFill>
                <a:srgbClr val="000000"/>
              </a:solidFill>
              <a:uFill>
                <a:solidFill>
                  <a:srgbClr val="ffffff"/>
                </a:solidFill>
              </a:uFill>
              <a:latin typeface="Arial"/>
            </a:endParaRPr>
          </a:p>
          <a:p>
            <a:pPr lvl="1" marL="731520" indent="-284760">
              <a:lnSpc>
                <a:spcPct val="9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Tính nội địa hóa của phụ tùng nhập khẩu</a:t>
            </a:r>
            <a:endParaRPr b="0" lang="en-US" sz="1000" spc="-1" strike="noStrike">
              <a:solidFill>
                <a:srgbClr val="000000"/>
              </a:solidFill>
              <a:uFill>
                <a:solidFill>
                  <a:srgbClr val="ffffff"/>
                </a:solidFill>
              </a:uFill>
              <a:latin typeface="Arial"/>
            </a:endParaRPr>
          </a:p>
          <a:p>
            <a:pPr lvl="1" marL="731520" indent="-284760">
              <a:lnSpc>
                <a:spcPct val="90000"/>
              </a:lnSpc>
              <a:spcBef>
                <a:spcPts val="1001"/>
              </a:spcBef>
              <a:buClr>
                <a:srgbClr val="000000"/>
              </a:buClr>
              <a:buFont typeface="Roboto"/>
              <a:buChar char="○"/>
            </a:pPr>
            <a:r>
              <a:rPr b="0" lang="en-US" sz="1000" spc="-1" strike="noStrike">
                <a:solidFill>
                  <a:srgbClr val="000000"/>
                </a:solidFill>
                <a:uFill>
                  <a:solidFill>
                    <a:srgbClr val="ffffff"/>
                  </a:solidFill>
                </a:uFill>
                <a:latin typeface="Arial"/>
                <a:ea typeface="Roboto"/>
              </a:rPr>
              <a:t>Dự phòng ngân sách riêng cho mua sắm vốn trong nước</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spcAft>
                <a:spcPts val="1001"/>
              </a:spcAft>
              <a:buClr>
                <a:srgbClr val="000000"/>
              </a:buClr>
              <a:buFont typeface="Roboto"/>
              <a:buChar char="●"/>
            </a:pPr>
            <a:r>
              <a:rPr b="0" lang="en-US" sz="1000" spc="-1" strike="noStrike">
                <a:solidFill>
                  <a:srgbClr val="000000"/>
                </a:solidFill>
                <a:uFill>
                  <a:solidFill>
                    <a:srgbClr val="ffffff"/>
                  </a:solidFill>
                </a:uFill>
                <a:latin typeface="Arial"/>
                <a:ea typeface="Roboto"/>
              </a:rPr>
              <a:t>Nâng cao quyền tự chủ, trách nhiệm và hiệu quả trong các nguồn cấp thông qua Hội đồng quản trị nhà máy</a:t>
            </a:r>
            <a:endParaRPr b="0" lang="en-US" sz="1000" spc="-1" strike="noStrike">
              <a:solidFill>
                <a:srgbClr val="000000"/>
              </a:solidFill>
              <a:uFill>
                <a:solidFill>
                  <a:srgbClr val="ffffff"/>
                </a:solidFill>
              </a:uFill>
              <a:latin typeface="Arial"/>
            </a:endParaRPr>
          </a:p>
        </p:txBody>
      </p:sp>
      <p:sp>
        <p:nvSpPr>
          <p:cNvPr id="161" name="CustomShape 2"/>
          <p:cNvSpPr/>
          <p:nvPr/>
        </p:nvSpPr>
        <p:spPr>
          <a:xfrm>
            <a:off x="312840" y="735120"/>
            <a:ext cx="3960720" cy="4111200"/>
          </a:xfrm>
          <a:prstGeom prst="rect">
            <a:avLst/>
          </a:prstGeom>
          <a:noFill/>
          <a:ln>
            <a:noFill/>
          </a:ln>
        </p:spPr>
        <p:style>
          <a:lnRef idx="0"/>
          <a:fillRef idx="0"/>
          <a:effectRef idx="0"/>
          <a:fontRef idx="minor"/>
        </p:style>
        <p:txBody>
          <a:bodyPr lIns="90000" rIns="90000" tIns="91440" bIns="91440"/>
          <a:p>
            <a:pPr>
              <a:lnSpc>
                <a:spcPct val="100000"/>
              </a:lnSpc>
            </a:pPr>
            <a:r>
              <a:rPr b="1" lang="en-US" sz="1300" spc="-1" strike="noStrike">
                <a:solidFill>
                  <a:srgbClr val="cc0000"/>
                </a:solidFill>
                <a:uFill>
                  <a:solidFill>
                    <a:srgbClr val="ffffff"/>
                  </a:solidFill>
                </a:uFill>
                <a:latin typeface="Arial"/>
                <a:ea typeface="Arial"/>
              </a:rPr>
              <a:t>Tăng cường đầu tư tư nhân trong lĩnh vực khoáng sản</a:t>
            </a:r>
            <a:endParaRPr b="0" lang="en-US" sz="1300" spc="-1" strike="noStrike">
              <a:solidFill>
                <a:srgbClr val="000000"/>
              </a:solidFill>
              <a:uFill>
                <a:solidFill>
                  <a:srgbClr val="ffffff"/>
                </a:solidFill>
              </a:uFill>
              <a:latin typeface="Arial"/>
            </a:endParaRPr>
          </a:p>
          <a:p>
            <a:pPr>
              <a:lnSpc>
                <a:spcPct val="100000"/>
              </a:lnSpc>
              <a:spcBef>
                <a:spcPts val="1001"/>
              </a:spcBef>
            </a:pPr>
            <a:r>
              <a:rPr b="0" lang="en-US" sz="1100" spc="-1" strike="noStrike">
                <a:solidFill>
                  <a:srgbClr val="000000"/>
                </a:solidFill>
                <a:uFill>
                  <a:solidFill>
                    <a:srgbClr val="ffffff"/>
                  </a:solidFill>
                </a:uFill>
                <a:latin typeface="Arial"/>
                <a:ea typeface="Arial"/>
              </a:rPr>
              <a:t>Cải cách cơ cấu để thúc đẩy tăng trưởng, việc làm và ứng dụng công nghệ tiên tiến nhất, đặc biệt là vào công tác thăm dò thông qua:</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000" spc="-1" strike="noStrike">
                <a:solidFill>
                  <a:srgbClr val="000000"/>
                </a:solidFill>
                <a:uFill>
                  <a:solidFill>
                    <a:srgbClr val="ffffff"/>
                  </a:solidFill>
                </a:uFill>
                <a:latin typeface="Arial"/>
                <a:ea typeface="Arial"/>
              </a:rPr>
              <a:t>Ra đời một chế độ thăm dò kiêm sản xuất hỗn hợp liền mạch</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000" spc="-1" strike="noStrike">
                <a:solidFill>
                  <a:srgbClr val="000000"/>
                </a:solidFill>
                <a:uFill>
                  <a:solidFill>
                    <a:srgbClr val="ffffff"/>
                  </a:solidFill>
                </a:uFill>
                <a:latin typeface="Arial"/>
                <a:ea typeface="Arial"/>
              </a:rPr>
              <a:t>500 khối khu khai thác sẽ được cấp thông qua một quá trình đấu giá công khai và minh bạch</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000" spc="-1" strike="noStrike">
                <a:solidFill>
                  <a:srgbClr val="000000"/>
                </a:solidFill>
                <a:uFill>
                  <a:solidFill>
                    <a:srgbClr val="ffffff"/>
                  </a:solidFill>
                </a:uFill>
                <a:latin typeface="Arial"/>
                <a:ea typeface="Arial"/>
              </a:rPr>
              <a:t>Ra mắt cơ chế Đấu giá chung các khối khoáng sản Bô-xít và Than để tăng cường khả năng cạnh tranh của khối ngành công nghiệp nhôm </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000" spc="-1" strike="noStrike">
                <a:solidFill>
                  <a:srgbClr val="000000"/>
                </a:solidFill>
                <a:uFill>
                  <a:solidFill>
                    <a:srgbClr val="ffffff"/>
                  </a:solidFill>
                </a:uFill>
                <a:latin typeface="Arial"/>
                <a:ea typeface="Arial"/>
              </a:rPr>
              <a:t>Bộ Mỏ đang trong quá trình phát triển Chỉ số khoáng sản dành cho các loại khoáng sản khác nhau</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spcAft>
                <a:spcPts val="1001"/>
              </a:spcAft>
              <a:buClr>
                <a:srgbClr val="000000"/>
              </a:buClr>
              <a:buFont typeface="Arial"/>
              <a:buChar char="●"/>
            </a:pPr>
            <a:r>
              <a:rPr b="0" lang="en-US" sz="1000" spc="-1" strike="noStrike">
                <a:solidFill>
                  <a:srgbClr val="000000"/>
                </a:solidFill>
                <a:uFill>
                  <a:solidFill>
                    <a:srgbClr val="ffffff"/>
                  </a:solidFill>
                </a:uFill>
                <a:latin typeface="Arial"/>
                <a:ea typeface="Arial"/>
              </a:rPr>
              <a:t>Hợp lý hóa thuế tem phải trả tại thời điểm trao quyền thuê khai thác</a:t>
            </a:r>
            <a:endParaRPr b="0" lang="en-US" sz="1000" spc="-1" strike="noStrike">
              <a:solidFill>
                <a:srgbClr val="000000"/>
              </a:solidFill>
              <a:uFill>
                <a:solidFill>
                  <a:srgbClr val="ffffff"/>
                </a:solidFill>
              </a:uFill>
              <a:latin typeface="Arial"/>
            </a:endParaRPr>
          </a:p>
          <a:p>
            <a:pPr marL="457200" indent="-290880">
              <a:lnSpc>
                <a:spcPct val="100000"/>
              </a:lnSpc>
              <a:spcBef>
                <a:spcPts val="1001"/>
              </a:spcBef>
              <a:spcAft>
                <a:spcPts val="1001"/>
              </a:spcAft>
              <a:buClr>
                <a:srgbClr val="000000"/>
              </a:buClr>
              <a:buFont typeface="Arial"/>
              <a:buChar char="●"/>
            </a:pPr>
            <a:r>
              <a:rPr b="0" lang="en-US" sz="1000" spc="-1" strike="noStrike">
                <a:solidFill>
                  <a:srgbClr val="000000"/>
                </a:solidFill>
                <a:uFill>
                  <a:solidFill>
                    <a:srgbClr val="ffffff"/>
                  </a:solidFill>
                </a:uFill>
                <a:latin typeface="Arial"/>
                <a:ea typeface="Arial"/>
              </a:rPr>
              <a:t>Sản xuất sớm hơn so với kế hoạch nhằm được hỗ trợ thông qua chiết khấu trong cổ phần doanh thu</a:t>
            </a:r>
            <a:endParaRPr b="0" lang="en-US" sz="1000" spc="-1" strike="noStrike">
              <a:solidFill>
                <a:srgbClr val="000000"/>
              </a:solidFill>
              <a:uFill>
                <a:solidFill>
                  <a:srgbClr val="ffffff"/>
                </a:solidFill>
              </a:uFill>
              <a:latin typeface="Arial"/>
            </a:endParaRPr>
          </a:p>
        </p:txBody>
      </p:sp>
      <p:sp>
        <p:nvSpPr>
          <p:cNvPr id="162" name="CustomShape 3"/>
          <p:cNvSpPr/>
          <p:nvPr/>
        </p:nvSpPr>
        <p:spPr>
          <a:xfrm>
            <a:off x="311760" y="264960"/>
            <a:ext cx="628380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1800" spc="-1" strike="noStrike">
                <a:solidFill>
                  <a:srgbClr val="1155cc"/>
                </a:solidFill>
                <a:uFill>
                  <a:solidFill>
                    <a:srgbClr val="ffffff"/>
                  </a:solidFill>
                </a:uFill>
                <a:latin typeface="Arial"/>
                <a:ea typeface="Arial"/>
              </a:rPr>
              <a:t>Cơ hội về Khoáng sản, Quốc phòng</a:t>
            </a:r>
            <a:endParaRPr b="0" lang="en-US" sz="1800" spc="-1" strike="noStrike">
              <a:solidFill>
                <a:srgbClr val="000000"/>
              </a:solidFill>
              <a:uFill>
                <a:solidFill>
                  <a:srgbClr val="ffffff"/>
                </a:solidFill>
              </a:uFill>
              <a:latin typeface="Arial"/>
            </a:endParaRPr>
          </a:p>
        </p:txBody>
      </p:sp>
      <p:sp>
        <p:nvSpPr>
          <p:cNvPr id="163" name="CustomShape 4"/>
          <p:cNvSpPr/>
          <p:nvPr/>
        </p:nvSpPr>
        <p:spPr>
          <a:xfrm>
            <a:off x="7419600" y="4754880"/>
            <a:ext cx="169020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311760" y="765360"/>
            <a:ext cx="3960720" cy="3623760"/>
          </a:xfrm>
          <a:prstGeom prst="rect">
            <a:avLst/>
          </a:prstGeom>
          <a:noFill/>
          <a:ln>
            <a:noFill/>
          </a:ln>
        </p:spPr>
        <p:style>
          <a:lnRef idx="0"/>
          <a:fillRef idx="0"/>
          <a:effectRef idx="0"/>
          <a:fontRef idx="minor"/>
        </p:style>
        <p:txBody>
          <a:bodyPr lIns="90000" rIns="90000" tIns="91440" bIns="91440"/>
          <a:p>
            <a:pPr>
              <a:lnSpc>
                <a:spcPct val="100000"/>
              </a:lnSpc>
            </a:pPr>
            <a:r>
              <a:rPr b="1" lang="en-US" sz="1300" spc="-1" strike="noStrike">
                <a:solidFill>
                  <a:srgbClr val="cc0000"/>
                </a:solidFill>
                <a:uFill>
                  <a:solidFill>
                    <a:srgbClr val="ffffff"/>
                  </a:solidFill>
                </a:uFill>
                <a:latin typeface="Arial"/>
                <a:ea typeface="Arial"/>
              </a:rPr>
              <a:t>Tăng cường sự tham gia của khu vực tư nhân vào các hoạt động không gian</a:t>
            </a:r>
            <a:endParaRPr b="0" lang="en-US" sz="1300" spc="-1" strike="noStrike">
              <a:solidFill>
                <a:srgbClr val="000000"/>
              </a:solidFill>
              <a:uFill>
                <a:solidFill>
                  <a:srgbClr val="ffffff"/>
                </a:solidFill>
              </a:uFill>
              <a:latin typeface="Arial"/>
            </a:endParaRPr>
          </a:p>
          <a:p>
            <a:pPr>
              <a:lnSpc>
                <a:spcPct val="100000"/>
              </a:lnSpc>
              <a:spcBef>
                <a:spcPts val="1001"/>
              </a:spcBef>
            </a:pPr>
            <a:r>
              <a:rPr b="0" lang="en-US" sz="1100" spc="-1" strike="noStrike">
                <a:solidFill>
                  <a:srgbClr val="000000"/>
                </a:solidFill>
                <a:uFill>
                  <a:solidFill>
                    <a:srgbClr val="ffffff"/>
                  </a:solidFill>
                </a:uFill>
                <a:latin typeface="Arial"/>
                <a:ea typeface="Arial"/>
              </a:rPr>
              <a:t>Khu vực tư nhân Ấn Độ sẽ đồng hành trong hành trình của ngành vũ trụ Ấn Độ</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Cung cấp sân chơi bình đẳng cho các công ty tư nhân trong các dịch vụ vệ tinh, phóng vệ tinh và các dịch vụ hàng không vũ trụ</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Cung cấp chính sách và môi trường pháp lý dễ đoán cho khu vực tư nhân</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Khu vực tư nhân được phép sử dụng các trang thiết bị của Tổ chức Nghiên cứu Vũ trụ Ấn Độ (ISRO) và các tài sản có liên quan khác để nâng cao năng lực</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Các dự án tương lai với mục tiêu thăm dò hành tinh, du hành ngoài vũ trụ, v.v.. sẽ được mở ra cho khu vực tư nhân</a:t>
            </a:r>
            <a:endParaRPr b="0" lang="en-US" sz="1100" spc="-1" strike="noStrike">
              <a:solidFill>
                <a:srgbClr val="000000"/>
              </a:solidFill>
              <a:uFill>
                <a:solidFill>
                  <a:srgbClr val="ffffff"/>
                </a:solidFill>
              </a:uFill>
              <a:latin typeface="Arial"/>
            </a:endParaRPr>
          </a:p>
          <a:p>
            <a:pPr marL="457200" indent="-290880">
              <a:lnSpc>
                <a:spcPct val="100000"/>
              </a:lnSpc>
              <a:spcBef>
                <a:spcPts val="1001"/>
              </a:spcBef>
              <a:buClr>
                <a:srgbClr val="000000"/>
              </a:buClr>
              <a:buFont typeface="Arial"/>
              <a:buChar char="●"/>
            </a:pPr>
            <a:r>
              <a:rPr b="0" lang="en-US" sz="1100" spc="-1" strike="noStrike">
                <a:solidFill>
                  <a:srgbClr val="000000"/>
                </a:solidFill>
                <a:uFill>
                  <a:solidFill>
                    <a:srgbClr val="ffffff"/>
                  </a:solidFill>
                </a:uFill>
                <a:latin typeface="Arial"/>
                <a:ea typeface="Arial"/>
              </a:rPr>
              <a:t>Chính sách truy cập</a:t>
            </a:r>
            <a:r>
              <a:rPr b="0" lang="en-US" sz="1100" spc="-1" strike="noStrike">
                <a:solidFill>
                  <a:srgbClr val="000000"/>
                </a:solidFill>
                <a:uFill>
                  <a:solidFill>
                    <a:srgbClr val="ffffff"/>
                  </a:solidFill>
                </a:uFill>
                <a:latin typeface="Arial"/>
                <a:ea typeface="Arial"/>
              </a:rPr>
              <a:t> tự do </a:t>
            </a:r>
            <a:r>
              <a:rPr b="0" lang="en-US" sz="1100" spc="-1" strike="noStrike">
                <a:solidFill>
                  <a:srgbClr val="000000"/>
                </a:solidFill>
                <a:uFill>
                  <a:solidFill>
                    <a:srgbClr val="ffffff"/>
                  </a:solidFill>
                </a:uFill>
                <a:latin typeface="Arial"/>
                <a:ea typeface="Arial"/>
              </a:rPr>
              <a:t>dữ liệu không gian địa lý nhằm cung cấp dữ liệu từ xa cho các doanh nhân công nghệ</a:t>
            </a:r>
            <a:endParaRPr b="0" lang="en-US" sz="1100" spc="-1" strike="noStrike">
              <a:solidFill>
                <a:srgbClr val="000000"/>
              </a:solidFill>
              <a:uFill>
                <a:solidFill>
                  <a:srgbClr val="ffffff"/>
                </a:solidFill>
              </a:uFill>
              <a:latin typeface="Arial"/>
            </a:endParaRPr>
          </a:p>
          <a:p>
            <a:pPr marL="457200">
              <a:lnSpc>
                <a:spcPct val="100000"/>
              </a:lnSpc>
              <a:spcBef>
                <a:spcPts val="1001"/>
              </a:spcBef>
              <a:spcAft>
                <a:spcPts val="1001"/>
              </a:spcAft>
            </a:pPr>
            <a:endParaRPr b="0" lang="en-US" sz="1100" spc="-1" strike="noStrike">
              <a:solidFill>
                <a:srgbClr val="000000"/>
              </a:solidFill>
              <a:uFill>
                <a:solidFill>
                  <a:srgbClr val="ffffff"/>
                </a:solidFill>
              </a:uFill>
              <a:latin typeface="Arial"/>
            </a:endParaRPr>
          </a:p>
        </p:txBody>
      </p:sp>
      <p:sp>
        <p:nvSpPr>
          <p:cNvPr id="165" name="CustomShape 2"/>
          <p:cNvSpPr/>
          <p:nvPr/>
        </p:nvSpPr>
        <p:spPr>
          <a:xfrm>
            <a:off x="311760" y="264960"/>
            <a:ext cx="6599520" cy="571680"/>
          </a:xfrm>
          <a:prstGeom prst="rect">
            <a:avLst/>
          </a:prstGeom>
          <a:noFill/>
          <a:ln>
            <a:noFill/>
          </a:ln>
        </p:spPr>
        <p:style>
          <a:lnRef idx="0"/>
          <a:fillRef idx="0"/>
          <a:effectRef idx="0"/>
          <a:fontRef idx="minor"/>
        </p:style>
        <p:txBody>
          <a:bodyPr lIns="90000" rIns="90000" tIns="91440" bIns="91440"/>
          <a:p>
            <a:pPr>
              <a:lnSpc>
                <a:spcPct val="100000"/>
              </a:lnSpc>
            </a:pPr>
            <a:r>
              <a:rPr b="1" lang="en-US" sz="1800" spc="-1" strike="noStrike">
                <a:solidFill>
                  <a:srgbClr val="1155cc"/>
                </a:solidFill>
                <a:uFill>
                  <a:solidFill>
                    <a:srgbClr val="ffffff"/>
                  </a:solidFill>
                </a:uFill>
                <a:latin typeface="Arial"/>
                <a:ea typeface="Arial"/>
              </a:rPr>
              <a:t>Cơ hội về Hàng không vũ trụ, Năng lượng </a:t>
            </a:r>
            <a:r>
              <a:rPr b="1" lang="en-US" sz="1800" spc="-1" strike="noStrike">
                <a:solidFill>
                  <a:srgbClr val="1155cc"/>
                </a:solidFill>
                <a:uFill>
                  <a:solidFill>
                    <a:srgbClr val="ffffff"/>
                  </a:solidFill>
                </a:uFill>
                <a:latin typeface="Arial"/>
                <a:ea typeface="Arial"/>
              </a:rPr>
              <a:t> nguyên tử</a:t>
            </a:r>
            <a:endParaRPr b="0" lang="en-US" sz="1800" spc="-1" strike="noStrike">
              <a:solidFill>
                <a:srgbClr val="000000"/>
              </a:solidFill>
              <a:uFill>
                <a:solidFill>
                  <a:srgbClr val="ffffff"/>
                </a:solidFill>
              </a:uFill>
              <a:latin typeface="Arial"/>
            </a:endParaRPr>
          </a:p>
        </p:txBody>
      </p:sp>
      <p:sp>
        <p:nvSpPr>
          <p:cNvPr id="166" name="CustomShape 3"/>
          <p:cNvSpPr/>
          <p:nvPr/>
        </p:nvSpPr>
        <p:spPr>
          <a:xfrm>
            <a:off x="4273560" y="765360"/>
            <a:ext cx="4348800" cy="2534400"/>
          </a:xfrm>
          <a:prstGeom prst="rect">
            <a:avLst/>
          </a:prstGeom>
          <a:noFill/>
          <a:ln>
            <a:noFill/>
          </a:ln>
        </p:spPr>
        <p:style>
          <a:lnRef idx="0"/>
          <a:fillRef idx="0"/>
          <a:effectRef idx="0"/>
          <a:fontRef idx="minor"/>
        </p:style>
        <p:txBody>
          <a:bodyPr lIns="90000" rIns="90000" tIns="91440" bIns="91440"/>
          <a:p>
            <a:pPr>
              <a:lnSpc>
                <a:spcPct val="100000"/>
              </a:lnSpc>
            </a:pPr>
            <a:r>
              <a:rPr b="1" lang="en-US" sz="1300" spc="-1" strike="noStrike">
                <a:solidFill>
                  <a:srgbClr val="cc0000"/>
                </a:solidFill>
                <a:uFill>
                  <a:solidFill>
                    <a:srgbClr val="ffffff"/>
                  </a:solidFill>
                </a:uFill>
                <a:latin typeface="Roboto"/>
                <a:ea typeface="Roboto"/>
              </a:rPr>
              <a:t>Cải cách Năng lượng nguyên tử</a:t>
            </a:r>
            <a:endParaRPr b="0" lang="en-US" sz="13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0" lang="en-US" sz="1100" spc="-1" strike="noStrike">
                <a:solidFill>
                  <a:srgbClr val="000000"/>
                </a:solidFill>
                <a:uFill>
                  <a:solidFill>
                    <a:srgbClr val="ffffff"/>
                  </a:solidFill>
                </a:uFill>
                <a:latin typeface="Arial"/>
                <a:ea typeface="Arial"/>
              </a:rPr>
              <a:t>Thiết lập lò phản ứng nghiên cứu ở chế độ Quan hệ đối tác công - tư (PPP) để sản xuất đồng vị y tế - </a:t>
            </a:r>
            <a:r>
              <a:rPr b="1" lang="en-US" sz="1100" spc="-1" strike="noStrike">
                <a:solidFill>
                  <a:srgbClr val="000000"/>
                </a:solidFill>
                <a:uFill>
                  <a:solidFill>
                    <a:srgbClr val="ffffff"/>
                  </a:solidFill>
                </a:uFill>
                <a:latin typeface="Arial"/>
                <a:ea typeface="Arial"/>
              </a:rPr>
              <a:t>thúc đẩy phúc lợi của nhân loại thông qua điều trị ung thư và các bệnh khác với chi phí phải chăng</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0" lang="en-US" sz="1100" spc="-1" strike="noStrike">
                <a:solidFill>
                  <a:srgbClr val="000000"/>
                </a:solidFill>
                <a:uFill>
                  <a:solidFill>
                    <a:srgbClr val="ffffff"/>
                  </a:solidFill>
                </a:uFill>
                <a:latin typeface="Arial"/>
                <a:ea typeface="Arial"/>
              </a:rPr>
              <a:t>Thiết lập các cơ sở ở chế độ PPP nhằm</a:t>
            </a:r>
            <a:r>
              <a:rPr b="1" lang="en-US" sz="1100" spc="-1" strike="noStrike">
                <a:solidFill>
                  <a:srgbClr val="000000"/>
                </a:solidFill>
                <a:uFill>
                  <a:solidFill>
                    <a:srgbClr val="ffffff"/>
                  </a:solidFill>
                </a:uFill>
                <a:latin typeface="Arial"/>
                <a:ea typeface="Arial"/>
              </a:rPr>
              <a:t> sử dụng công nghệ chiếu xạ để bảo quản thực phẩm</a:t>
            </a:r>
            <a:r>
              <a:rPr b="0" lang="en-US" sz="1100" spc="-1" strike="noStrike">
                <a:solidFill>
                  <a:srgbClr val="000000"/>
                </a:solidFill>
                <a:uFill>
                  <a:solidFill>
                    <a:srgbClr val="ffffff"/>
                  </a:solidFill>
                </a:uFill>
                <a:latin typeface="Arial"/>
                <a:ea typeface="Arial"/>
              </a:rPr>
              <a:t> - để củng cố cải cách nông nghiệp và hỗ trợ nông dân</a:t>
            </a:r>
            <a:endParaRPr b="0" lang="en-US" sz="1100" spc="-1" strike="noStrike">
              <a:solidFill>
                <a:srgbClr val="000000"/>
              </a:solidFill>
              <a:uFill>
                <a:solidFill>
                  <a:srgbClr val="ffffff"/>
                </a:solidFill>
              </a:uFill>
              <a:latin typeface="Arial"/>
            </a:endParaRPr>
          </a:p>
          <a:p>
            <a:pPr marL="457200" indent="-297360">
              <a:lnSpc>
                <a:spcPct val="100000"/>
              </a:lnSpc>
              <a:spcBef>
                <a:spcPts val="1001"/>
              </a:spcBef>
              <a:buClr>
                <a:srgbClr val="000000"/>
              </a:buClr>
              <a:buFont typeface="Roboto"/>
              <a:buChar char="●"/>
            </a:pPr>
            <a:r>
              <a:rPr b="0" lang="en-US" sz="1100" spc="-1" strike="noStrike">
                <a:solidFill>
                  <a:srgbClr val="000000"/>
                </a:solidFill>
                <a:uFill>
                  <a:solidFill>
                    <a:srgbClr val="ffffff"/>
                  </a:solidFill>
                </a:uFill>
                <a:latin typeface="Arial"/>
                <a:ea typeface="DejaVu Sans"/>
              </a:rPr>
              <a:t>Liên kết Hệ thống sinh thái khởi nghiệp đang phát triển mạnh mẽ của </a:t>
            </a:r>
            <a:r>
              <a:rPr b="0" lang="en-US" sz="1100" spc="-1" strike="noStrike">
                <a:solidFill>
                  <a:srgbClr val="000000"/>
                </a:solidFill>
                <a:uFill>
                  <a:solidFill>
                    <a:srgbClr val="ffffff"/>
                  </a:solidFill>
                </a:uFill>
                <a:latin typeface="Arial"/>
                <a:ea typeface="DejaVu Sans"/>
              </a:rPr>
              <a:t>Ấn Độ </a:t>
            </a:r>
            <a:r>
              <a:rPr b="0" lang="en-US" sz="1100" spc="-1" strike="noStrike">
                <a:solidFill>
                  <a:srgbClr val="000000"/>
                </a:solidFill>
                <a:uFill>
                  <a:solidFill>
                    <a:srgbClr val="ffffff"/>
                  </a:solidFill>
                </a:uFill>
                <a:latin typeface="Arial"/>
                <a:ea typeface="DejaVu Sans"/>
              </a:rPr>
              <a:t>với ngành hạt nhân - </a:t>
            </a:r>
            <a:r>
              <a:rPr b="0" lang="en-US" sz="1100" spc="-1" strike="noStrike">
                <a:solidFill>
                  <a:srgbClr val="000000"/>
                </a:solidFill>
                <a:uFill>
                  <a:solidFill>
                    <a:srgbClr val="ffffff"/>
                  </a:solidFill>
                </a:uFill>
                <a:latin typeface="Arial"/>
                <a:ea typeface="DejaVu Sans"/>
              </a:rPr>
              <a:t>Trung tâm </a:t>
            </a:r>
            <a:r>
              <a:rPr b="0" lang="en-US" sz="1100" spc="-1" strike="noStrike">
                <a:solidFill>
                  <a:srgbClr val="000000"/>
                </a:solidFill>
                <a:uFill>
                  <a:solidFill>
                    <a:srgbClr val="ffffff"/>
                  </a:solidFill>
                </a:uFill>
                <a:latin typeface="Arial"/>
                <a:ea typeface="DejaVu Sans"/>
              </a:rPr>
              <a:t>Phát triển công nghệ kiêm Ươm tạo được thành lập để thúc đẩy sự phối hợp giữa các cơ sở nghiên cứu và doanh nhân công nghệ</a:t>
            </a:r>
            <a:endParaRPr b="0" lang="en-US" sz="1100" spc="-1" strike="noStrike">
              <a:solidFill>
                <a:srgbClr val="000000"/>
              </a:solidFill>
              <a:uFill>
                <a:solidFill>
                  <a:srgbClr val="ffffff"/>
                </a:solidFill>
              </a:uFill>
              <a:latin typeface="Arial"/>
            </a:endParaRPr>
          </a:p>
        </p:txBody>
      </p:sp>
      <p:sp>
        <p:nvSpPr>
          <p:cNvPr id="167" name="CustomShape 4"/>
          <p:cNvSpPr/>
          <p:nvPr/>
        </p:nvSpPr>
        <p:spPr>
          <a:xfrm>
            <a:off x="822960" y="4746600"/>
            <a:ext cx="2779200" cy="282600"/>
          </a:xfrm>
          <a:prstGeom prst="rect">
            <a:avLst/>
          </a:prstGeom>
          <a:noFill/>
          <a:ln>
            <a:noFill/>
          </a:ln>
        </p:spPr>
        <p:style>
          <a:lnRef idx="0"/>
          <a:fillRef idx="0"/>
          <a:effectRef idx="0"/>
          <a:fontRef idx="minor"/>
        </p:style>
        <p:txBody>
          <a:bodyPr lIns="90000" rIns="90000" tIns="91440" bIns="91440"/>
          <a:p>
            <a:pPr>
              <a:lnSpc>
                <a:spcPct val="100000"/>
              </a:lnSpc>
              <a:spcAft>
                <a:spcPts val="1001"/>
              </a:spcAft>
            </a:pPr>
            <a:r>
              <a:rPr b="0" lang="en-US" sz="1000" spc="-1" strike="noStrike">
                <a:solidFill>
                  <a:srgbClr val="666666"/>
                </a:solidFill>
                <a:uFill>
                  <a:solidFill>
                    <a:srgbClr val="ffffff"/>
                  </a:solidFill>
                </a:uFill>
                <a:latin typeface="Roboto"/>
                <a:ea typeface="Roboto"/>
              </a:rPr>
              <a:t>Đọc thêm tại đây: </a:t>
            </a:r>
            <a:r>
              <a:rPr b="0" lang="en-US" sz="1000" spc="-1" strike="noStrike" u="sng">
                <a:solidFill>
                  <a:srgbClr val="0000ff"/>
                </a:solidFill>
                <a:uFill>
                  <a:solidFill>
                    <a:srgbClr val="ffffff"/>
                  </a:solidFill>
                </a:uFill>
                <a:latin typeface="Roboto"/>
                <a:ea typeface="Roboto"/>
                <a:hlinkClick r:id="rId1"/>
              </a:rPr>
              <a:t>Link</a:t>
            </a:r>
            <a:endParaRPr b="0" lang="en-US" sz="1000" spc="-1" strike="noStrike">
              <a:solidFill>
                <a:srgbClr val="000000"/>
              </a:solidFill>
              <a:uFill>
                <a:solidFill>
                  <a:srgbClr val="ffffff"/>
                </a:solidFill>
              </a:uFill>
              <a:latin typeface="Arial"/>
            </a:endParaRPr>
          </a:p>
        </p:txBody>
      </p:sp>
      <p:pic>
        <p:nvPicPr>
          <p:cNvPr id="168" name="Google Shape;181;p24" descr=""/>
          <p:cNvPicPr/>
          <p:nvPr/>
        </p:nvPicPr>
        <p:blipFill>
          <a:blip r:embed="rId2"/>
          <a:stretch/>
        </p:blipFill>
        <p:spPr>
          <a:xfrm>
            <a:off x="5394960" y="3663360"/>
            <a:ext cx="2377440" cy="12744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434</TotalTime>
  <Application>LibreOffice/5.2.7.2$Linux_X86_64 LibreOffice_project/20$Build-2</Application>
  <Words>4184</Words>
  <Paragraphs>375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Administrator</dc:creator>
  <dc:description/>
  <dc:language>en-US</dc:language>
  <cp:lastModifiedBy/>
  <dcterms:modified xsi:type="dcterms:W3CDTF">2020-07-10T11:21:21Z</dcterms:modified>
  <cp:revision>40</cp:revision>
  <dc:subject/>
  <dc:title>Reforms to Enable New Opportunities in Post-COVID-19 India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28</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28</vt:i4>
  </property>
</Properties>
</file>